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797675" cy="9928225"/>
  <p:embeddedFontLst>
    <p:embeddedFont>
      <p:font typeface="Raleway"/>
      <p:regular r:id="rId35"/>
      <p:bold r:id="rId36"/>
      <p:italic r:id="rId37"/>
      <p:boldItalic r:id="rId38"/>
    </p:embeddedFont>
    <p:embeddedFont>
      <p:font typeface="Raleway SemiBold"/>
      <p:regular r:id="rId39"/>
      <p:bold r:id="rId40"/>
      <p:italic r:id="rId41"/>
      <p:boldItalic r:id="rId42"/>
    </p:embeddedFont>
    <p:embeddedFont>
      <p:font typeface="Raleway ExtraBold"/>
      <p:bold r:id="rId43"/>
      <p:boldItalic r:id="rId44"/>
    </p:embeddedFont>
    <p:embeddedFont>
      <p:font typeface="Raleway Light"/>
      <p:regular r:id="rId45"/>
      <p:bold r:id="rId46"/>
      <p:italic r:id="rId47"/>
      <p:boldItalic r:id="rId48"/>
    </p:embeddedFont>
    <p:embeddedFont>
      <p:font typeface="Century Schoolbook"/>
      <p:regular r:id="rId49"/>
      <p:bold r:id="rId50"/>
      <p:italic r:id="rId51"/>
      <p:boldItalic r:id="rId52"/>
    </p:embeddedFont>
    <p:embeddedFont>
      <p:font typeface="Raleway Medium"/>
      <p:regular r:id="rId53"/>
      <p:bold r:id="rId54"/>
      <p:italic r:id="rId55"/>
      <p:boldItalic r:id="rId56"/>
    </p:embeddedFont>
    <p:embeddedFont>
      <p:font typeface="Raleway Extra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1" roundtripDataSignature="AMtx7mj3iFfNpj2GFBGBStVWQ5ebB5mc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SemiBold-bold.fntdata"/><Relationship Id="rId42" Type="http://schemas.openxmlformats.org/officeDocument/2006/relationships/font" Target="fonts/RalewaySemiBold-boldItalic.fntdata"/><Relationship Id="rId41" Type="http://schemas.openxmlformats.org/officeDocument/2006/relationships/font" Target="fonts/RalewaySemiBold-italic.fntdata"/><Relationship Id="rId44" Type="http://schemas.openxmlformats.org/officeDocument/2006/relationships/font" Target="fonts/RalewayExtraBold-boldItalic.fntdata"/><Relationship Id="rId43" Type="http://schemas.openxmlformats.org/officeDocument/2006/relationships/font" Target="fonts/RalewayExtraBold-bold.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CenturySchoolbook-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font" Target="fonts/Raleway-regular.fntdata"/><Relationship Id="rId34" Type="http://schemas.openxmlformats.org/officeDocument/2006/relationships/slide" Target="slides/slide30.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SemiBold-regular.fntdata"/><Relationship Id="rId38" Type="http://schemas.openxmlformats.org/officeDocument/2006/relationships/font" Target="fonts/Raleway-boldItalic.fntdata"/><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RalewayExtraLight-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CenturySchoolbook-italic.fntdata"/><Relationship Id="rId50" Type="http://schemas.openxmlformats.org/officeDocument/2006/relationships/font" Target="fonts/CenturySchoolbook-bold.fntdata"/><Relationship Id="rId53" Type="http://schemas.openxmlformats.org/officeDocument/2006/relationships/font" Target="fonts/RalewayMedium-regular.fntdata"/><Relationship Id="rId52" Type="http://schemas.openxmlformats.org/officeDocument/2006/relationships/font" Target="fonts/CenturySchoolbook-boldItalic.fntdata"/><Relationship Id="rId11" Type="http://schemas.openxmlformats.org/officeDocument/2006/relationships/slide" Target="slides/slide7.xml"/><Relationship Id="rId55" Type="http://schemas.openxmlformats.org/officeDocument/2006/relationships/font" Target="fonts/RalewayMedium-italic.fntdata"/><Relationship Id="rId10" Type="http://schemas.openxmlformats.org/officeDocument/2006/relationships/slide" Target="slides/slide6.xml"/><Relationship Id="rId54" Type="http://schemas.openxmlformats.org/officeDocument/2006/relationships/font" Target="fonts/RalewayMedium-bold.fntdata"/><Relationship Id="rId13" Type="http://schemas.openxmlformats.org/officeDocument/2006/relationships/slide" Target="slides/slide9.xml"/><Relationship Id="rId57" Type="http://schemas.openxmlformats.org/officeDocument/2006/relationships/font" Target="fonts/RalewayExtraLight-regular.fntdata"/><Relationship Id="rId12" Type="http://schemas.openxmlformats.org/officeDocument/2006/relationships/slide" Target="slides/slide8.xml"/><Relationship Id="rId56" Type="http://schemas.openxmlformats.org/officeDocument/2006/relationships/font" Target="fonts/RalewayMedium-boldItalic.fntdata"/><Relationship Id="rId15" Type="http://schemas.openxmlformats.org/officeDocument/2006/relationships/slide" Target="slides/slide11.xml"/><Relationship Id="rId59" Type="http://schemas.openxmlformats.org/officeDocument/2006/relationships/font" Target="fonts/RalewayExtraLight-italic.fntdata"/><Relationship Id="rId14" Type="http://schemas.openxmlformats.org/officeDocument/2006/relationships/slide" Target="slides/slide10.xml"/><Relationship Id="rId58" Type="http://schemas.openxmlformats.org/officeDocument/2006/relationships/font" Target="fonts/RalewayExtraLigh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1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13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1"/>
            <a:ext cx="2945659" cy="49813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B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330afce460_0_4: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330afce460_0_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5: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a853370a6_5_17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3a853370a6_5_172: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23a853370a6_5_172:notes"/>
          <p:cNvSpPr txBox="1"/>
          <p:nvPr>
            <p:ph idx="12" type="sldNum"/>
          </p:nvPr>
        </p:nvSpPr>
        <p:spPr>
          <a:xfrm>
            <a:off x="3850443" y="9430091"/>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B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2: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a853370a6_5_40: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23a853370a6_5_4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3a853370a6_5_66: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23a853370a6_5_6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3a853370a6_5_99: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23a853370a6_5_9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3a853370a6_5_133: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23a853370a6_5_13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3a853370a6_3_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3a853370a6_3_5: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g23a853370a6_3_5:notes"/>
          <p:cNvSpPr txBox="1"/>
          <p:nvPr>
            <p:ph idx="12" type="sldNum"/>
          </p:nvPr>
        </p:nvSpPr>
        <p:spPr>
          <a:xfrm>
            <a:off x="3850443" y="9430091"/>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B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7: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2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32f45ad9e4_1_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232f45ad9e4_1_13: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232f45ad9e4_1_13:notes"/>
          <p:cNvSpPr txBox="1"/>
          <p:nvPr>
            <p:ph idx="12" type="sldNum"/>
          </p:nvPr>
        </p:nvSpPr>
        <p:spPr>
          <a:xfrm>
            <a:off x="3850443" y="9430091"/>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B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17: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17:notes"/>
          <p:cNvSpPr txBox="1"/>
          <p:nvPr>
            <p:ph idx="12" type="sldNum"/>
          </p:nvPr>
        </p:nvSpPr>
        <p:spPr>
          <a:xfrm>
            <a:off x="3850443" y="9430091"/>
            <a:ext cx="2945659" cy="498134"/>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B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8: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9: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0: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1:notes"/>
          <p:cNvSpPr txBox="1"/>
          <p:nvPr>
            <p:ph idx="1" type="body"/>
          </p:nvPr>
        </p:nvSpPr>
        <p:spPr>
          <a:xfrm>
            <a:off x="679768" y="4777958"/>
            <a:ext cx="5438140" cy="39092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3dfafafbc2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3dfafafbc2_0_0:notes"/>
          <p:cNvSpPr txBox="1"/>
          <p:nvPr>
            <p:ph idx="1" type="body"/>
          </p:nvPr>
        </p:nvSpPr>
        <p:spPr>
          <a:xfrm>
            <a:off x="679768" y="4777958"/>
            <a:ext cx="5438100" cy="39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23dfafafbc2_0_0:notes"/>
          <p:cNvSpPr txBox="1"/>
          <p:nvPr>
            <p:ph idx="12" type="sldNum"/>
          </p:nvPr>
        </p:nvSpPr>
        <p:spPr>
          <a:xfrm>
            <a:off x="3850443" y="9430091"/>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B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3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type="title">
  <p:cSld name="TITLE">
    <p:spTree>
      <p:nvGrpSpPr>
        <p:cNvPr id="17" name="Shape 17"/>
        <p:cNvGrpSpPr/>
        <p:nvPr/>
      </p:nvGrpSpPr>
      <p:grpSpPr>
        <a:xfrm>
          <a:off x="0" y="0"/>
          <a:ext cx="0" cy="0"/>
          <a:chOff x="0" y="0"/>
          <a:chExt cx="0" cy="0"/>
        </a:xfrm>
      </p:grpSpPr>
      <p:pic>
        <p:nvPicPr>
          <p:cNvPr id="18" name="Google Shape;18;p29"/>
          <p:cNvPicPr preferRelativeResize="0"/>
          <p:nvPr/>
        </p:nvPicPr>
        <p:blipFill rotWithShape="1">
          <a:blip r:embed="rId2">
            <a:alphaModFix/>
          </a:blip>
          <a:srcRect b="8035" l="6653" r="12392" t="11014"/>
          <a:stretch/>
        </p:blipFill>
        <p:spPr>
          <a:xfrm>
            <a:off x="0" y="0"/>
            <a:ext cx="12192000" cy="6858000"/>
          </a:xfrm>
          <a:prstGeom prst="rect">
            <a:avLst/>
          </a:prstGeom>
          <a:noFill/>
          <a:ln>
            <a:noFill/>
          </a:ln>
        </p:spPr>
      </p:pic>
      <p:pic>
        <p:nvPicPr>
          <p:cNvPr id="19" name="Google Shape;19;p29"/>
          <p:cNvPicPr preferRelativeResize="0"/>
          <p:nvPr/>
        </p:nvPicPr>
        <p:blipFill rotWithShape="1">
          <a:blip r:embed="rId3">
            <a:alphaModFix/>
          </a:blip>
          <a:srcRect b="0" l="0" r="0" t="0"/>
          <a:stretch/>
        </p:blipFill>
        <p:spPr>
          <a:xfrm>
            <a:off x="4029075" y="1362075"/>
            <a:ext cx="4133851" cy="41338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p:cSld name="Titel en object">
    <p:spTree>
      <p:nvGrpSpPr>
        <p:cNvPr id="20" name="Shape 20"/>
        <p:cNvGrpSpPr/>
        <p:nvPr/>
      </p:nvGrpSpPr>
      <p:grpSpPr>
        <a:xfrm>
          <a:off x="0" y="0"/>
          <a:ext cx="0" cy="0"/>
          <a:chOff x="0" y="0"/>
          <a:chExt cx="0" cy="0"/>
        </a:xfrm>
      </p:grpSpPr>
      <p:pic>
        <p:nvPicPr>
          <p:cNvPr id="21" name="Google Shape;21;p30"/>
          <p:cNvPicPr preferRelativeResize="0"/>
          <p:nvPr/>
        </p:nvPicPr>
        <p:blipFill rotWithShape="1">
          <a:blip r:embed="rId2">
            <a:alphaModFix amt="4000"/>
          </a:blip>
          <a:srcRect b="0" l="0" r="0" t="0"/>
          <a:stretch/>
        </p:blipFill>
        <p:spPr>
          <a:xfrm>
            <a:off x="311400" y="161925"/>
            <a:ext cx="1163674" cy="1457623"/>
          </a:xfrm>
          <a:prstGeom prst="rect">
            <a:avLst/>
          </a:prstGeom>
          <a:noFill/>
          <a:ln>
            <a:noFill/>
          </a:ln>
        </p:spPr>
      </p:pic>
      <p:sp>
        <p:nvSpPr>
          <p:cNvPr id="22" name="Google Shape;22;p30"/>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23" name="Google Shape;23;p30"/>
          <p:cNvSpPr txBox="1"/>
          <p:nvPr>
            <p:ph idx="10" type="dt"/>
          </p:nvPr>
        </p:nvSpPr>
        <p:spPr>
          <a:xfrm rot="-5400000">
            <a:off x="10797542" y="998537"/>
            <a:ext cx="19049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30"/>
          <p:cNvSpPr txBox="1"/>
          <p:nvPr>
            <p:ph idx="11" type="ftr"/>
          </p:nvPr>
        </p:nvSpPr>
        <p:spPr>
          <a:xfrm rot="-5400000">
            <a:off x="9411600" y="3251175"/>
            <a:ext cx="5038800" cy="36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lvl1pPr indent="0" lvl="0"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1pPr>
            <a:lvl2pPr indent="0" lvl="1"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2pPr>
            <a:lvl3pPr indent="0" lvl="2"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3pPr>
            <a:lvl4pPr indent="0" lvl="3"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4pPr>
            <a:lvl5pPr indent="0" lvl="4"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5pPr>
            <a:lvl6pPr indent="0" lvl="5"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6pPr>
            <a:lvl7pPr indent="0" lvl="6"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7pPr>
            <a:lvl8pPr indent="0" lvl="7"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8pPr>
            <a:lvl9pPr indent="0" lvl="8"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9pPr>
          </a:lstStyle>
          <a:p>
            <a:pPr indent="0" lvl="0" marL="0" rtl="0" algn="ctr">
              <a:spcBef>
                <a:spcPts val="0"/>
              </a:spcBef>
              <a:spcAft>
                <a:spcPts val="0"/>
              </a:spcAft>
              <a:buNone/>
            </a:pPr>
            <a:fld id="{00000000-1234-1234-1234-123412341234}" type="slidenum">
              <a:rPr lang="nl-BE"/>
              <a:t>‹#›</a:t>
            </a:fld>
            <a:endParaRPr/>
          </a:p>
        </p:txBody>
      </p:sp>
      <p:sp>
        <p:nvSpPr>
          <p:cNvPr id="26" name="Google Shape;26;p30"/>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3200"/>
              <a:buFont typeface="Raleway"/>
              <a:buNone/>
              <a:defRPr b="1" i="0" sz="3200" u="none" cap="none" strike="noStrike">
                <a:solidFill>
                  <a:schemeClr val="dk1"/>
                </a:solidFill>
                <a:latin typeface="Raleway"/>
                <a:ea typeface="Raleway"/>
                <a:cs typeface="Raleway"/>
                <a:sym typeface="Raleway"/>
              </a:defRPr>
            </a:lvl1pPr>
            <a:lvl2pPr lvl="1"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27" name="Google Shape;27;p30"/>
          <p:cNvSpPr/>
          <p:nvPr/>
        </p:nvSpPr>
        <p:spPr>
          <a:xfrm>
            <a:off x="0" y="0"/>
            <a:ext cx="11706300" cy="1828800"/>
          </a:xfrm>
          <a:prstGeom prst="rect">
            <a:avLst/>
          </a:prstGeom>
          <a:solidFill>
            <a:srgbClr val="374768">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ngepaste lay-out 2">
  <p:cSld name="CUSTOM_1">
    <p:spTree>
      <p:nvGrpSpPr>
        <p:cNvPr id="28" name="Shape 28"/>
        <p:cNvGrpSpPr/>
        <p:nvPr/>
      </p:nvGrpSpPr>
      <p:grpSpPr>
        <a:xfrm>
          <a:off x="0" y="0"/>
          <a:ext cx="0" cy="0"/>
          <a:chOff x="0" y="0"/>
          <a:chExt cx="0" cy="0"/>
        </a:xfrm>
      </p:grpSpPr>
      <p:sp>
        <p:nvSpPr>
          <p:cNvPr id="29" name="Google Shape;29;g232f45ad9e4_1_39"/>
          <p:cNvSpPr/>
          <p:nvPr/>
        </p:nvSpPr>
        <p:spPr>
          <a:xfrm>
            <a:off x="-52200" y="1828925"/>
            <a:ext cx="5452200" cy="4579200"/>
          </a:xfrm>
          <a:prstGeom prst="rect">
            <a:avLst/>
          </a:prstGeom>
          <a:solidFill>
            <a:srgbClr val="374768">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232f45ad9e4_1_39"/>
          <p:cNvSpPr txBox="1"/>
          <p:nvPr>
            <p:ph type="title"/>
          </p:nvPr>
        </p:nvSpPr>
        <p:spPr>
          <a:xfrm>
            <a:off x="540000" y="450000"/>
            <a:ext cx="4860000" cy="998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3200"/>
              <a:buNone/>
              <a:defRPr>
                <a:latin typeface="Raleway ExtraBold"/>
                <a:ea typeface="Raleway ExtraBold"/>
                <a:cs typeface="Raleway ExtraBold"/>
                <a:sym typeface="Raleway ExtraBold"/>
              </a:defRPr>
            </a:lvl1pPr>
            <a:lvl2pPr lvl="1" algn="l">
              <a:lnSpc>
                <a:spcPct val="100000"/>
              </a:lnSpc>
              <a:spcBef>
                <a:spcPts val="0"/>
              </a:spcBef>
              <a:spcAft>
                <a:spcPts val="0"/>
              </a:spcAft>
              <a:buSzPts val="3200"/>
              <a:buNone/>
              <a:defRPr>
                <a:latin typeface="Raleway ExtraBold"/>
                <a:ea typeface="Raleway ExtraBold"/>
                <a:cs typeface="Raleway ExtraBold"/>
                <a:sym typeface="Raleway ExtraBold"/>
              </a:defRPr>
            </a:lvl2pPr>
            <a:lvl3pPr lvl="2" algn="l">
              <a:lnSpc>
                <a:spcPct val="100000"/>
              </a:lnSpc>
              <a:spcBef>
                <a:spcPts val="0"/>
              </a:spcBef>
              <a:spcAft>
                <a:spcPts val="0"/>
              </a:spcAft>
              <a:buSzPts val="3200"/>
              <a:buNone/>
              <a:defRPr>
                <a:latin typeface="Raleway ExtraBold"/>
                <a:ea typeface="Raleway ExtraBold"/>
                <a:cs typeface="Raleway ExtraBold"/>
                <a:sym typeface="Raleway ExtraBold"/>
              </a:defRPr>
            </a:lvl3pPr>
            <a:lvl4pPr lvl="3" algn="l">
              <a:lnSpc>
                <a:spcPct val="100000"/>
              </a:lnSpc>
              <a:spcBef>
                <a:spcPts val="0"/>
              </a:spcBef>
              <a:spcAft>
                <a:spcPts val="0"/>
              </a:spcAft>
              <a:buSzPts val="3200"/>
              <a:buNone/>
              <a:defRPr>
                <a:latin typeface="Raleway ExtraBold"/>
                <a:ea typeface="Raleway ExtraBold"/>
                <a:cs typeface="Raleway ExtraBold"/>
                <a:sym typeface="Raleway ExtraBold"/>
              </a:defRPr>
            </a:lvl4pPr>
            <a:lvl5pPr lvl="4" algn="l">
              <a:lnSpc>
                <a:spcPct val="100000"/>
              </a:lnSpc>
              <a:spcBef>
                <a:spcPts val="0"/>
              </a:spcBef>
              <a:spcAft>
                <a:spcPts val="0"/>
              </a:spcAft>
              <a:buSzPts val="3200"/>
              <a:buNone/>
              <a:defRPr>
                <a:latin typeface="Raleway ExtraBold"/>
                <a:ea typeface="Raleway ExtraBold"/>
                <a:cs typeface="Raleway ExtraBold"/>
                <a:sym typeface="Raleway ExtraBold"/>
              </a:defRPr>
            </a:lvl5pPr>
            <a:lvl6pPr lvl="5" algn="l">
              <a:lnSpc>
                <a:spcPct val="100000"/>
              </a:lnSpc>
              <a:spcBef>
                <a:spcPts val="0"/>
              </a:spcBef>
              <a:spcAft>
                <a:spcPts val="0"/>
              </a:spcAft>
              <a:buSzPts val="3200"/>
              <a:buNone/>
              <a:defRPr>
                <a:latin typeface="Raleway ExtraBold"/>
                <a:ea typeface="Raleway ExtraBold"/>
                <a:cs typeface="Raleway ExtraBold"/>
                <a:sym typeface="Raleway ExtraBold"/>
              </a:defRPr>
            </a:lvl6pPr>
            <a:lvl7pPr lvl="6" algn="l">
              <a:lnSpc>
                <a:spcPct val="100000"/>
              </a:lnSpc>
              <a:spcBef>
                <a:spcPts val="0"/>
              </a:spcBef>
              <a:spcAft>
                <a:spcPts val="0"/>
              </a:spcAft>
              <a:buSzPts val="3200"/>
              <a:buNone/>
              <a:defRPr>
                <a:latin typeface="Raleway ExtraBold"/>
                <a:ea typeface="Raleway ExtraBold"/>
                <a:cs typeface="Raleway ExtraBold"/>
                <a:sym typeface="Raleway ExtraBold"/>
              </a:defRPr>
            </a:lvl7pPr>
            <a:lvl8pPr lvl="7" algn="l">
              <a:lnSpc>
                <a:spcPct val="100000"/>
              </a:lnSpc>
              <a:spcBef>
                <a:spcPts val="0"/>
              </a:spcBef>
              <a:spcAft>
                <a:spcPts val="0"/>
              </a:spcAft>
              <a:buSzPts val="3200"/>
              <a:buNone/>
              <a:defRPr>
                <a:latin typeface="Raleway ExtraBold"/>
                <a:ea typeface="Raleway ExtraBold"/>
                <a:cs typeface="Raleway ExtraBold"/>
                <a:sym typeface="Raleway ExtraBold"/>
              </a:defRPr>
            </a:lvl8pPr>
            <a:lvl9pPr lvl="8" algn="l">
              <a:lnSpc>
                <a:spcPct val="100000"/>
              </a:lnSpc>
              <a:spcBef>
                <a:spcPts val="0"/>
              </a:spcBef>
              <a:spcAft>
                <a:spcPts val="0"/>
              </a:spcAft>
              <a:buSzPts val="3200"/>
              <a:buNone/>
              <a:defRPr>
                <a:latin typeface="Raleway ExtraBold"/>
                <a:ea typeface="Raleway ExtraBold"/>
                <a:cs typeface="Raleway ExtraBold"/>
                <a:sym typeface="Raleway ExtraBold"/>
              </a:defRPr>
            </a:lvl9pPr>
          </a:lstStyle>
          <a:p/>
        </p:txBody>
      </p:sp>
      <p:sp>
        <p:nvSpPr>
          <p:cNvPr id="31" name="Google Shape;31;g232f45ad9e4_1_39"/>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9pPr>
          </a:lstStyle>
          <a:p>
            <a:pPr indent="0" lvl="0" marL="0" rtl="0" algn="ctr">
              <a:spcBef>
                <a:spcPts val="0"/>
              </a:spcBef>
              <a:spcAft>
                <a:spcPts val="0"/>
              </a:spcAft>
              <a:buNone/>
            </a:pPr>
            <a:fld id="{00000000-1234-1234-1234-123412341234}" type="slidenum">
              <a:rPr lang="nl-BE"/>
              <a:t>‹#›</a:t>
            </a:fld>
            <a:endParaRPr/>
          </a:p>
        </p:txBody>
      </p:sp>
      <p:sp>
        <p:nvSpPr>
          <p:cNvPr id="32" name="Google Shape;32;g232f45ad9e4_1_39"/>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cxnSp>
        <p:nvCxnSpPr>
          <p:cNvPr id="33" name="Google Shape;33;g232f45ad9e4_1_39"/>
          <p:cNvCxnSpPr/>
          <p:nvPr/>
        </p:nvCxnSpPr>
        <p:spPr>
          <a:xfrm>
            <a:off x="11706300" y="238050"/>
            <a:ext cx="0" cy="63819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1">
  <p:cSld name="Titel en object_1">
    <p:spTree>
      <p:nvGrpSpPr>
        <p:cNvPr id="34" name="Shape 34"/>
        <p:cNvGrpSpPr/>
        <p:nvPr/>
      </p:nvGrpSpPr>
      <p:grpSpPr>
        <a:xfrm>
          <a:off x="0" y="0"/>
          <a:ext cx="0" cy="0"/>
          <a:chOff x="0" y="0"/>
          <a:chExt cx="0" cy="0"/>
        </a:xfrm>
      </p:grpSpPr>
      <p:pic>
        <p:nvPicPr>
          <p:cNvPr id="35" name="Google Shape;35;g232f45ad9e4_1_65"/>
          <p:cNvPicPr preferRelativeResize="0"/>
          <p:nvPr/>
        </p:nvPicPr>
        <p:blipFill rotWithShape="1">
          <a:blip r:embed="rId2">
            <a:alphaModFix amt="4000"/>
          </a:blip>
          <a:srcRect b="0" l="0" r="0" t="0"/>
          <a:stretch/>
        </p:blipFill>
        <p:spPr>
          <a:xfrm>
            <a:off x="311400" y="161925"/>
            <a:ext cx="1163674" cy="1457623"/>
          </a:xfrm>
          <a:prstGeom prst="rect">
            <a:avLst/>
          </a:prstGeom>
          <a:noFill/>
          <a:ln>
            <a:noFill/>
          </a:ln>
        </p:spPr>
      </p:pic>
      <p:sp>
        <p:nvSpPr>
          <p:cNvPr id="36" name="Google Shape;36;g232f45ad9e4_1_65"/>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7" name="Google Shape;37;g232f45ad9e4_1_65"/>
          <p:cNvSpPr txBox="1"/>
          <p:nvPr>
            <p:ph idx="10" type="dt"/>
          </p:nvPr>
        </p:nvSpPr>
        <p:spPr>
          <a:xfrm rot="-5400000">
            <a:off x="10797529" y="998549"/>
            <a:ext cx="1905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g232f45ad9e4_1_65"/>
          <p:cNvSpPr txBox="1"/>
          <p:nvPr>
            <p:ph idx="11" type="ftr"/>
          </p:nvPr>
        </p:nvSpPr>
        <p:spPr>
          <a:xfrm rot="-5400000">
            <a:off x="9411600" y="3251175"/>
            <a:ext cx="5038800" cy="36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232f45ad9e4_1_65"/>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lvl1pPr indent="0" lvl="0"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1pPr>
            <a:lvl2pPr indent="0" lvl="1"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2pPr>
            <a:lvl3pPr indent="0" lvl="2"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3pPr>
            <a:lvl4pPr indent="0" lvl="3"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4pPr>
            <a:lvl5pPr indent="0" lvl="4"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5pPr>
            <a:lvl6pPr indent="0" lvl="5"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6pPr>
            <a:lvl7pPr indent="0" lvl="6"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7pPr>
            <a:lvl8pPr indent="0" lvl="7"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8pPr>
            <a:lvl9pPr indent="0" lvl="8" marL="0" marR="0" algn="ctr">
              <a:lnSpc>
                <a:spcPct val="9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9pPr>
          </a:lstStyle>
          <a:p>
            <a:pPr indent="0" lvl="0" marL="0" rtl="0" algn="ctr">
              <a:spcBef>
                <a:spcPts val="0"/>
              </a:spcBef>
              <a:spcAft>
                <a:spcPts val="0"/>
              </a:spcAft>
              <a:buNone/>
            </a:pPr>
            <a:fld id="{00000000-1234-1234-1234-123412341234}" type="slidenum">
              <a:rPr lang="nl-BE"/>
              <a:t>‹#›</a:t>
            </a:fld>
            <a:endParaRPr/>
          </a:p>
        </p:txBody>
      </p:sp>
      <p:sp>
        <p:nvSpPr>
          <p:cNvPr id="40" name="Google Shape;40;g232f45ad9e4_1_65"/>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3200"/>
              <a:buFont typeface="Raleway"/>
              <a:buNone/>
              <a:defRPr b="1" i="0" sz="3200" u="none" cap="none" strike="noStrike">
                <a:solidFill>
                  <a:schemeClr val="dk1"/>
                </a:solidFill>
                <a:latin typeface="Raleway"/>
                <a:ea typeface="Raleway"/>
                <a:cs typeface="Raleway"/>
                <a:sym typeface="Raleway"/>
              </a:defRPr>
            </a:lvl1pPr>
            <a:lvl2pPr lvl="1"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ngepaste lay-out 1">
  <p:cSld name="CUSTOM">
    <p:bg>
      <p:bgPr>
        <a:solidFill>
          <a:srgbClr val="374768"/>
        </a:solidFill>
      </p:bgPr>
    </p:bg>
    <p:spTree>
      <p:nvGrpSpPr>
        <p:cNvPr id="41" name="Shape 41"/>
        <p:cNvGrpSpPr/>
        <p:nvPr/>
      </p:nvGrpSpPr>
      <p:grpSpPr>
        <a:xfrm>
          <a:off x="0" y="0"/>
          <a:ext cx="0" cy="0"/>
          <a:chOff x="0" y="0"/>
          <a:chExt cx="0" cy="0"/>
        </a:xfrm>
      </p:grpSpPr>
      <p:sp>
        <p:nvSpPr>
          <p:cNvPr id="42" name="Google Shape;42;g232f45ad9e4_1_0"/>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1pPr>
            <a:lvl2pPr indent="0" lvl="1"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2pPr>
            <a:lvl3pPr indent="0" lvl="2"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3pPr>
            <a:lvl4pPr indent="0" lvl="3"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4pPr>
            <a:lvl5pPr indent="0" lvl="4"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5pPr>
            <a:lvl6pPr indent="0" lvl="5"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6pPr>
            <a:lvl7pPr indent="0" lvl="6"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7pPr>
            <a:lvl8pPr indent="0" lvl="7"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8pPr>
            <a:lvl9pPr indent="0" lvl="8" marL="0" marR="0" algn="ctr">
              <a:lnSpc>
                <a:spcPct val="100000"/>
              </a:lnSpc>
              <a:spcBef>
                <a:spcPts val="0"/>
              </a:spcBef>
              <a:spcAft>
                <a:spcPts val="0"/>
              </a:spcAft>
              <a:buClr>
                <a:srgbClr val="000000"/>
              </a:buClr>
              <a:buSzPts val="3600"/>
              <a:buFont typeface="Arial"/>
              <a:buNone/>
              <a:defRPr b="0" i="0" sz="2400" u="none" cap="none" strike="noStrike">
                <a:solidFill>
                  <a:schemeClr val="lt1"/>
                </a:solidFill>
                <a:latin typeface="Raleway Light"/>
                <a:ea typeface="Raleway Light"/>
                <a:cs typeface="Raleway Light"/>
                <a:sym typeface="Raleway Light"/>
              </a:defRPr>
            </a:lvl9pPr>
          </a:lstStyle>
          <a:p>
            <a:pPr indent="0" lvl="0" marL="0" rtl="0" algn="ctr">
              <a:spcBef>
                <a:spcPts val="0"/>
              </a:spcBef>
              <a:spcAft>
                <a:spcPts val="0"/>
              </a:spcAft>
              <a:buNone/>
            </a:pPr>
            <a:fld id="{00000000-1234-1234-1234-123412341234}" type="slidenum">
              <a:rPr lang="nl-BE"/>
              <a:t>‹#›</a:t>
            </a:fld>
            <a:endParaRPr/>
          </a:p>
        </p:txBody>
      </p:sp>
      <p:sp>
        <p:nvSpPr>
          <p:cNvPr id="43" name="Google Shape;43;g232f45ad9e4_1_0"/>
          <p:cNvSpPr txBox="1"/>
          <p:nvPr>
            <p:ph idx="1" type="body"/>
          </p:nvPr>
        </p:nvSpPr>
        <p:spPr>
          <a:xfrm>
            <a:off x="540000" y="2253550"/>
            <a:ext cx="4860000" cy="4154400"/>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Clr>
                <a:schemeClr val="lt1"/>
              </a:buClr>
              <a:buSzPts val="1440"/>
              <a:buChar char="•"/>
              <a:defRPr>
                <a:solidFill>
                  <a:schemeClr val="lt1"/>
                </a:solidFill>
              </a:defRPr>
            </a:lvl1pPr>
            <a:lvl2pPr indent="-342900" lvl="1" marL="914400" algn="l">
              <a:lnSpc>
                <a:spcPct val="90000"/>
              </a:lnSpc>
              <a:spcBef>
                <a:spcPts val="300"/>
              </a:spcBef>
              <a:spcAft>
                <a:spcPts val="0"/>
              </a:spcAft>
              <a:buClr>
                <a:schemeClr val="lt1"/>
              </a:buClr>
              <a:buSzPts val="1800"/>
              <a:buChar char="●"/>
              <a:defRPr>
                <a:solidFill>
                  <a:schemeClr val="lt1"/>
                </a:solidFill>
              </a:defRPr>
            </a:lvl2pPr>
            <a:lvl3pPr indent="-342900" lvl="2" marL="1371600" algn="l">
              <a:lnSpc>
                <a:spcPct val="90000"/>
              </a:lnSpc>
              <a:spcBef>
                <a:spcPts val="300"/>
              </a:spcBef>
              <a:spcAft>
                <a:spcPts val="0"/>
              </a:spcAft>
              <a:buClr>
                <a:schemeClr val="lt1"/>
              </a:buClr>
              <a:buSzPts val="1800"/>
              <a:buChar char="●"/>
              <a:defRPr>
                <a:solidFill>
                  <a:schemeClr val="lt1"/>
                </a:solidFill>
              </a:defRPr>
            </a:lvl3pPr>
            <a:lvl4pPr indent="-342900" lvl="3" marL="1828800" algn="l">
              <a:lnSpc>
                <a:spcPct val="90000"/>
              </a:lnSpc>
              <a:spcBef>
                <a:spcPts val="300"/>
              </a:spcBef>
              <a:spcAft>
                <a:spcPts val="0"/>
              </a:spcAft>
              <a:buClr>
                <a:schemeClr val="lt1"/>
              </a:buClr>
              <a:buSzPts val="1800"/>
              <a:buChar char="●"/>
              <a:defRPr>
                <a:solidFill>
                  <a:schemeClr val="lt1"/>
                </a:solidFill>
              </a:defRPr>
            </a:lvl4pPr>
            <a:lvl5pPr indent="-342900" lvl="4" marL="2286000" algn="l">
              <a:lnSpc>
                <a:spcPct val="90000"/>
              </a:lnSpc>
              <a:spcBef>
                <a:spcPts val="300"/>
              </a:spcBef>
              <a:spcAft>
                <a:spcPts val="0"/>
              </a:spcAft>
              <a:buClr>
                <a:schemeClr val="lt1"/>
              </a:buClr>
              <a:buSzPts val="1800"/>
              <a:buChar char="●"/>
              <a:defRPr>
                <a:solidFill>
                  <a:schemeClr val="lt1"/>
                </a:solidFill>
              </a:defRPr>
            </a:lvl5pPr>
            <a:lvl6pPr indent="-342900" lvl="5" marL="2743200" algn="l">
              <a:lnSpc>
                <a:spcPct val="90000"/>
              </a:lnSpc>
              <a:spcBef>
                <a:spcPts val="300"/>
              </a:spcBef>
              <a:spcAft>
                <a:spcPts val="0"/>
              </a:spcAft>
              <a:buClr>
                <a:schemeClr val="lt1"/>
              </a:buClr>
              <a:buSzPts val="1800"/>
              <a:buChar char="●"/>
              <a:defRPr>
                <a:solidFill>
                  <a:schemeClr val="lt1"/>
                </a:solidFill>
              </a:defRPr>
            </a:lvl6pPr>
            <a:lvl7pPr indent="-342900" lvl="6" marL="3200400" algn="l">
              <a:lnSpc>
                <a:spcPct val="90000"/>
              </a:lnSpc>
              <a:spcBef>
                <a:spcPts val="300"/>
              </a:spcBef>
              <a:spcAft>
                <a:spcPts val="0"/>
              </a:spcAft>
              <a:buClr>
                <a:schemeClr val="lt1"/>
              </a:buClr>
              <a:buSzPts val="1800"/>
              <a:buChar char="●"/>
              <a:defRPr>
                <a:solidFill>
                  <a:schemeClr val="lt1"/>
                </a:solidFill>
              </a:defRPr>
            </a:lvl7pPr>
            <a:lvl8pPr indent="-342900" lvl="7" marL="3657600" algn="l">
              <a:lnSpc>
                <a:spcPct val="90000"/>
              </a:lnSpc>
              <a:spcBef>
                <a:spcPts val="300"/>
              </a:spcBef>
              <a:spcAft>
                <a:spcPts val="0"/>
              </a:spcAft>
              <a:buClr>
                <a:schemeClr val="lt1"/>
              </a:buClr>
              <a:buSzPts val="1800"/>
              <a:buChar char="●"/>
              <a:defRPr>
                <a:solidFill>
                  <a:schemeClr val="lt1"/>
                </a:solidFill>
              </a:defRPr>
            </a:lvl8pPr>
            <a:lvl9pPr indent="-342900" lvl="8" marL="4114800" algn="l">
              <a:lnSpc>
                <a:spcPct val="90000"/>
              </a:lnSpc>
              <a:spcBef>
                <a:spcPts val="300"/>
              </a:spcBef>
              <a:spcAft>
                <a:spcPts val="300"/>
              </a:spcAft>
              <a:buClr>
                <a:schemeClr val="lt1"/>
              </a:buClr>
              <a:buSzPts val="1800"/>
              <a:buChar char="●"/>
              <a:defRPr>
                <a:solidFill>
                  <a:schemeClr val="lt1"/>
                </a:solidFill>
              </a:defRPr>
            </a:lvl9pPr>
          </a:lstStyle>
          <a:p/>
        </p:txBody>
      </p:sp>
      <p:pic>
        <p:nvPicPr>
          <p:cNvPr id="44" name="Google Shape;44;g232f45ad9e4_1_0"/>
          <p:cNvPicPr preferRelativeResize="0"/>
          <p:nvPr/>
        </p:nvPicPr>
        <p:blipFill rotWithShape="1">
          <a:blip r:embed="rId2">
            <a:alphaModFix amt="4000"/>
          </a:blip>
          <a:srcRect b="0" l="0" r="0" t="0"/>
          <a:stretch/>
        </p:blipFill>
        <p:spPr>
          <a:xfrm>
            <a:off x="6915125" y="1193897"/>
            <a:ext cx="5165664" cy="6470502"/>
          </a:xfrm>
          <a:prstGeom prst="rect">
            <a:avLst/>
          </a:prstGeom>
          <a:noFill/>
          <a:ln>
            <a:noFill/>
          </a:ln>
        </p:spPr>
      </p:pic>
      <p:sp>
        <p:nvSpPr>
          <p:cNvPr id="45" name="Google Shape;45;g232f45ad9e4_1_0"/>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lt1"/>
              </a:buClr>
              <a:buSzPts val="3200"/>
              <a:buFont typeface="Raleway"/>
              <a:buNone/>
              <a:defRPr b="1" i="0" sz="3200" u="none" cap="none" strike="noStrike">
                <a:solidFill>
                  <a:schemeClr val="lt1"/>
                </a:solidFill>
                <a:latin typeface="Raleway"/>
                <a:ea typeface="Raleway"/>
                <a:cs typeface="Raleway"/>
                <a:sym typeface="Raleway"/>
              </a:defRPr>
            </a:lvl1pPr>
            <a:lvl2pPr lvl="1"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cxnSp>
        <p:nvCxnSpPr>
          <p:cNvPr id="46" name="Google Shape;46;g232f45ad9e4_1_0"/>
          <p:cNvCxnSpPr/>
          <p:nvPr/>
        </p:nvCxnSpPr>
        <p:spPr>
          <a:xfrm>
            <a:off x="-16850" y="1439800"/>
            <a:ext cx="1212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 Target="/ppt/slides/slide2.xml"/><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p:nvPr/>
        </p:nvSpPr>
        <p:spPr>
          <a:xfrm>
            <a:off x="11706225" y="-42425"/>
            <a:ext cx="501000" cy="6900300"/>
          </a:xfrm>
          <a:prstGeom prst="rect">
            <a:avLst/>
          </a:prstGeom>
          <a:solidFill>
            <a:srgbClr val="B219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8"/>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Raleway"/>
              <a:buNone/>
              <a:defRPr b="1" i="0" sz="3200" u="none" cap="none" strike="noStrike">
                <a:solidFill>
                  <a:schemeClr val="dk1"/>
                </a:solidFill>
                <a:latin typeface="Raleway"/>
                <a:ea typeface="Raleway"/>
                <a:cs typeface="Raleway"/>
                <a:sym typeface="Raleway"/>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12" name="Google Shape;12;p28"/>
          <p:cNvSpPr txBox="1"/>
          <p:nvPr>
            <p:ph idx="1" type="body"/>
          </p:nvPr>
        </p:nvSpPr>
        <p:spPr>
          <a:xfrm>
            <a:off x="540000" y="2250000"/>
            <a:ext cx="4860000" cy="4158000"/>
          </a:xfrm>
          <a:prstGeom prst="rect">
            <a:avLst/>
          </a:prstGeom>
          <a:noFill/>
          <a:ln>
            <a:noFill/>
          </a:ln>
        </p:spPr>
        <p:txBody>
          <a:bodyPr anchorCtr="0" anchor="t" bIns="45700" lIns="91425" spcFirstLastPara="1" rIns="91425" wrap="square" tIns="45700">
            <a:normAutofit/>
          </a:bodyPr>
          <a:lstStyle>
            <a:lvl1pPr indent="-298450" lvl="0" marL="457200" marR="0" rtl="0" algn="l">
              <a:lnSpc>
                <a:spcPct val="115000"/>
              </a:lnSpc>
              <a:spcBef>
                <a:spcPts val="1400"/>
              </a:spcBef>
              <a:spcAft>
                <a:spcPts val="0"/>
              </a:spcAft>
              <a:buClr>
                <a:schemeClr val="accent1"/>
              </a:buClr>
              <a:buSzPts val="1100"/>
              <a:buFont typeface="Raleway ExtraBold"/>
              <a:buChar char="•"/>
              <a:defRPr b="0" i="0" sz="1100" u="none" cap="none" strike="noStrike">
                <a:solidFill>
                  <a:schemeClr val="dk1"/>
                </a:solidFill>
                <a:latin typeface="Raleway ExtraBold"/>
                <a:ea typeface="Raleway ExtraBold"/>
                <a:cs typeface="Raleway ExtraBold"/>
                <a:sym typeface="Raleway ExtraBold"/>
              </a:defRPr>
            </a:lvl1pPr>
            <a:lvl2pPr indent="-298450" lvl="1" marL="914400" marR="0" rtl="0" algn="l">
              <a:lnSpc>
                <a:spcPct val="115000"/>
              </a:lnSpc>
              <a:spcBef>
                <a:spcPts val="300"/>
              </a:spcBef>
              <a:spcAft>
                <a:spcPts val="0"/>
              </a:spcAft>
              <a:buClr>
                <a:schemeClr val="accent1"/>
              </a:buClr>
              <a:buSzPts val="1100"/>
              <a:buFont typeface="Raleway Light"/>
              <a:buChar char="●"/>
              <a:defRPr b="0" i="0" sz="1100" u="none" cap="none" strike="noStrike">
                <a:solidFill>
                  <a:srgbClr val="262626"/>
                </a:solidFill>
                <a:latin typeface="Raleway Light"/>
                <a:ea typeface="Raleway Light"/>
                <a:cs typeface="Raleway Light"/>
                <a:sym typeface="Raleway Light"/>
              </a:defRPr>
            </a:lvl2pPr>
            <a:lvl3pPr indent="-298450" lvl="2" marL="1371600" marR="0" rtl="0" algn="l">
              <a:lnSpc>
                <a:spcPct val="115000"/>
              </a:lnSpc>
              <a:spcBef>
                <a:spcPts val="300"/>
              </a:spcBef>
              <a:spcAft>
                <a:spcPts val="0"/>
              </a:spcAft>
              <a:buClr>
                <a:schemeClr val="accent1"/>
              </a:buClr>
              <a:buSzPts val="1100"/>
              <a:buFont typeface="Raleway"/>
              <a:buChar char="●"/>
              <a:defRPr b="0" i="0" sz="1100" u="none" cap="none" strike="noStrike">
                <a:solidFill>
                  <a:srgbClr val="262626"/>
                </a:solidFill>
                <a:latin typeface="Raleway"/>
                <a:ea typeface="Raleway"/>
                <a:cs typeface="Raleway"/>
                <a:sym typeface="Raleway"/>
              </a:defRPr>
            </a:lvl3pPr>
            <a:lvl4pPr indent="-298450" lvl="3" marL="1828800" marR="0" rtl="0" algn="l">
              <a:lnSpc>
                <a:spcPct val="115000"/>
              </a:lnSpc>
              <a:spcBef>
                <a:spcPts val="300"/>
              </a:spcBef>
              <a:spcAft>
                <a:spcPts val="0"/>
              </a:spcAft>
              <a:buClr>
                <a:schemeClr val="accent1"/>
              </a:buClr>
              <a:buSzPts val="1100"/>
              <a:buFont typeface="Raleway"/>
              <a:buChar char="●"/>
              <a:defRPr b="0" i="0" sz="1100" u="none" cap="none" strike="noStrike">
                <a:solidFill>
                  <a:srgbClr val="262626"/>
                </a:solidFill>
                <a:latin typeface="Raleway"/>
                <a:ea typeface="Raleway"/>
                <a:cs typeface="Raleway"/>
                <a:sym typeface="Raleway"/>
              </a:defRPr>
            </a:lvl4pPr>
            <a:lvl5pPr indent="-298450" lvl="4" marL="2286000" marR="0" rtl="0" algn="l">
              <a:lnSpc>
                <a:spcPct val="115000"/>
              </a:lnSpc>
              <a:spcBef>
                <a:spcPts val="300"/>
              </a:spcBef>
              <a:spcAft>
                <a:spcPts val="0"/>
              </a:spcAft>
              <a:buClr>
                <a:schemeClr val="accent1"/>
              </a:buClr>
              <a:buSzPts val="1100"/>
              <a:buFont typeface="Raleway"/>
              <a:buChar char="●"/>
              <a:defRPr b="0" i="0" sz="1100" u="none" cap="none" strike="noStrike">
                <a:solidFill>
                  <a:srgbClr val="262626"/>
                </a:solidFill>
                <a:latin typeface="Raleway"/>
                <a:ea typeface="Raleway"/>
                <a:cs typeface="Raleway"/>
                <a:sym typeface="Raleway"/>
              </a:defRPr>
            </a:lvl5pPr>
            <a:lvl6pPr indent="-298450" lvl="5" marL="2743200" marR="0" rtl="0" algn="l">
              <a:lnSpc>
                <a:spcPct val="115000"/>
              </a:lnSpc>
              <a:spcBef>
                <a:spcPts val="300"/>
              </a:spcBef>
              <a:spcAft>
                <a:spcPts val="0"/>
              </a:spcAft>
              <a:buClr>
                <a:schemeClr val="accent1"/>
              </a:buClr>
              <a:buSzPts val="1100"/>
              <a:buFont typeface="Raleway"/>
              <a:buChar char="●"/>
              <a:defRPr b="0" i="0" sz="1100" u="none" cap="none" strike="noStrike">
                <a:solidFill>
                  <a:srgbClr val="262626"/>
                </a:solidFill>
                <a:latin typeface="Raleway"/>
                <a:ea typeface="Raleway"/>
                <a:cs typeface="Raleway"/>
                <a:sym typeface="Raleway"/>
              </a:defRPr>
            </a:lvl6pPr>
            <a:lvl7pPr indent="-298450" lvl="6" marL="3200400" marR="0" rtl="0" algn="l">
              <a:lnSpc>
                <a:spcPct val="115000"/>
              </a:lnSpc>
              <a:spcBef>
                <a:spcPts val="300"/>
              </a:spcBef>
              <a:spcAft>
                <a:spcPts val="0"/>
              </a:spcAft>
              <a:buClr>
                <a:schemeClr val="accent1"/>
              </a:buClr>
              <a:buSzPts val="1100"/>
              <a:buFont typeface="Raleway"/>
              <a:buChar char="●"/>
              <a:defRPr b="0" i="0" sz="1100" u="none" cap="none" strike="noStrike">
                <a:solidFill>
                  <a:srgbClr val="262626"/>
                </a:solidFill>
                <a:latin typeface="Raleway"/>
                <a:ea typeface="Raleway"/>
                <a:cs typeface="Raleway"/>
                <a:sym typeface="Raleway"/>
              </a:defRPr>
            </a:lvl7pPr>
            <a:lvl8pPr indent="-298450" lvl="7" marL="3657600" marR="0" rtl="0" algn="l">
              <a:lnSpc>
                <a:spcPct val="115000"/>
              </a:lnSpc>
              <a:spcBef>
                <a:spcPts val="300"/>
              </a:spcBef>
              <a:spcAft>
                <a:spcPts val="0"/>
              </a:spcAft>
              <a:buClr>
                <a:schemeClr val="accent1"/>
              </a:buClr>
              <a:buSzPts val="1100"/>
              <a:buFont typeface="Raleway"/>
              <a:buChar char="●"/>
              <a:defRPr b="0" i="0" sz="1100" u="none" cap="none" strike="noStrike">
                <a:solidFill>
                  <a:srgbClr val="262626"/>
                </a:solidFill>
                <a:latin typeface="Raleway"/>
                <a:ea typeface="Raleway"/>
                <a:cs typeface="Raleway"/>
                <a:sym typeface="Raleway"/>
              </a:defRPr>
            </a:lvl8pPr>
            <a:lvl9pPr indent="-298450" lvl="8" marL="4114800" marR="0" rtl="0" algn="l">
              <a:lnSpc>
                <a:spcPct val="115000"/>
              </a:lnSpc>
              <a:spcBef>
                <a:spcPts val="300"/>
              </a:spcBef>
              <a:spcAft>
                <a:spcPts val="300"/>
              </a:spcAft>
              <a:buClr>
                <a:schemeClr val="accent1"/>
              </a:buClr>
              <a:buSzPts val="1100"/>
              <a:buFont typeface="Raleway"/>
              <a:buChar char="●"/>
              <a:defRPr b="0" i="0" sz="1100" u="none" cap="none" strike="noStrike">
                <a:solidFill>
                  <a:srgbClr val="262626"/>
                </a:solidFill>
                <a:latin typeface="Raleway"/>
                <a:ea typeface="Raleway"/>
                <a:cs typeface="Raleway"/>
                <a:sym typeface="Raleway"/>
              </a:defRPr>
            </a:lvl9pPr>
          </a:lstStyle>
          <a:p/>
        </p:txBody>
      </p:sp>
      <p:sp>
        <p:nvSpPr>
          <p:cNvPr id="13" name="Google Shape;13;p28"/>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lvl1pPr indent="0" lvl="0"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1pPr>
            <a:lvl2pPr indent="0" lvl="1"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2pPr>
            <a:lvl3pPr indent="0" lvl="2"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3pPr>
            <a:lvl4pPr indent="0" lvl="3"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4pPr>
            <a:lvl5pPr indent="0" lvl="4"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5pPr>
            <a:lvl6pPr indent="0" lvl="5"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6pPr>
            <a:lvl7pPr indent="0" lvl="6"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7pPr>
            <a:lvl8pPr indent="0" lvl="7"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8pPr>
            <a:lvl9pPr indent="0" lvl="8" marL="0" marR="0" rtl="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Raleway Light"/>
                <a:ea typeface="Raleway Light"/>
                <a:cs typeface="Raleway Light"/>
                <a:sym typeface="Raleway Light"/>
              </a:defRPr>
            </a:lvl9pPr>
          </a:lstStyle>
          <a:p>
            <a:pPr indent="0" lvl="0" marL="0" rtl="0" algn="ctr">
              <a:spcBef>
                <a:spcPts val="0"/>
              </a:spcBef>
              <a:spcAft>
                <a:spcPts val="0"/>
              </a:spcAft>
              <a:buNone/>
            </a:pPr>
            <a:fld id="{00000000-1234-1234-1234-123412341234}" type="slidenum">
              <a:rPr lang="nl-BE"/>
              <a:t>‹#›</a:t>
            </a:fld>
            <a:endParaRPr/>
          </a:p>
        </p:txBody>
      </p:sp>
      <p:sp>
        <p:nvSpPr>
          <p:cNvPr id="14" name="Google Shape;14;p28"/>
          <p:cNvSpPr txBox="1"/>
          <p:nvPr>
            <p:ph idx="11" type="ftr"/>
          </p:nvPr>
        </p:nvSpPr>
        <p:spPr>
          <a:xfrm rot="-5400000">
            <a:off x="9411600" y="3251175"/>
            <a:ext cx="5038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1200"/>
              <a:buFont typeface="Raleway"/>
              <a:buNone/>
              <a:defRPr b="0" i="0" sz="1600" u="none" cap="none" strike="noStrike">
                <a:solidFill>
                  <a:schemeClr val="lt1"/>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9pPr>
          </a:lstStyle>
          <a:p/>
        </p:txBody>
      </p:sp>
      <p:pic>
        <p:nvPicPr>
          <p:cNvPr id="15" name="Google Shape;15;p28">
            <a:hlinkClick action="ppaction://hlinksldjump" r:id="rId1"/>
          </p:cNvPr>
          <p:cNvPicPr preferRelativeResize="0"/>
          <p:nvPr/>
        </p:nvPicPr>
        <p:blipFill rotWithShape="1">
          <a:blip r:embed="rId2">
            <a:alphaModFix/>
          </a:blip>
          <a:srcRect b="0" l="0" r="0" t="0"/>
          <a:stretch/>
        </p:blipFill>
        <p:spPr>
          <a:xfrm>
            <a:off x="11827512" y="209550"/>
            <a:ext cx="258424" cy="323851"/>
          </a:xfrm>
          <a:prstGeom prst="rect">
            <a:avLst/>
          </a:prstGeom>
          <a:noFill/>
          <a:ln>
            <a:noFill/>
          </a:ln>
        </p:spPr>
      </p:pic>
      <p:cxnSp>
        <p:nvCxnSpPr>
          <p:cNvPr id="16" name="Google Shape;16;p28"/>
          <p:cNvCxnSpPr/>
          <p:nvPr/>
        </p:nvCxnSpPr>
        <p:spPr>
          <a:xfrm>
            <a:off x="-16850" y="1439800"/>
            <a:ext cx="1212600" cy="0"/>
          </a:xfrm>
          <a:prstGeom prst="straightConnector1">
            <a:avLst/>
          </a:prstGeom>
          <a:noFill/>
          <a:ln cap="flat" cmpd="sng" w="19050">
            <a:solidFill>
              <a:srgbClr val="B2191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40">
          <p15:clr>
            <a:srgbClr val="E46962"/>
          </p15:clr>
        </p15:guide>
        <p15:guide id="2" pos="7030">
          <p15:clr>
            <a:srgbClr val="E46962"/>
          </p15:clr>
        </p15:guide>
        <p15:guide id="3" orient="horz" pos="283">
          <p15:clr>
            <a:srgbClr val="E46962"/>
          </p15:clr>
        </p15:guide>
        <p15:guide id="4" orient="horz" pos="4037">
          <p15:clr>
            <a:srgbClr val="E46962"/>
          </p15:clr>
        </p15:guide>
        <p15:guide id="5" orient="horz" pos="1152">
          <p15:clr>
            <a:srgbClr val="E46962"/>
          </p15:clr>
        </p15:guide>
        <p15:guide id="6" pos="3402">
          <p15:clr>
            <a:srgbClr val="E46962"/>
          </p15:clr>
        </p15:guide>
        <p15:guide id="7" pos="3855">
          <p15:clr>
            <a:srgbClr val="E46962"/>
          </p15:clr>
        </p15:guide>
        <p15:guide id="8" orient="horz" pos="1417">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8.png"/><Relationship Id="rId5"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0.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6.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0" Type="http://schemas.openxmlformats.org/officeDocument/2006/relationships/slide" Target="/ppt/slides/slide21.xml"/><Relationship Id="rId22" Type="http://schemas.openxmlformats.org/officeDocument/2006/relationships/slide" Target="/ppt/slides/slide22.xml"/><Relationship Id="rId21" Type="http://schemas.openxmlformats.org/officeDocument/2006/relationships/slide" Target="/ppt/slides/slide22.xml"/><Relationship Id="rId24" Type="http://schemas.openxmlformats.org/officeDocument/2006/relationships/slide" Target="/ppt/slides/slide28.xml"/><Relationship Id="rId23" Type="http://schemas.openxmlformats.org/officeDocument/2006/relationships/slide" Target="/ppt/slides/slide27.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7.xml"/><Relationship Id="rId9" Type="http://schemas.openxmlformats.org/officeDocument/2006/relationships/slide" Target="/ppt/slides/slide7.xml"/><Relationship Id="rId26" Type="http://schemas.openxmlformats.org/officeDocument/2006/relationships/slide" Target="/ppt/slides/slide29.xml"/><Relationship Id="rId25" Type="http://schemas.openxmlformats.org/officeDocument/2006/relationships/slide" Target="/ppt/slides/slide29.xml"/><Relationship Id="rId28" Type="http://schemas.openxmlformats.org/officeDocument/2006/relationships/slide" Target="/ppt/slides/slide29.xml"/><Relationship Id="rId27" Type="http://schemas.openxmlformats.org/officeDocument/2006/relationships/slide" Target="/ppt/slides/slide29.xml"/><Relationship Id="rId5" Type="http://schemas.openxmlformats.org/officeDocument/2006/relationships/slide" Target="/ppt/slides/slide5.xml"/><Relationship Id="rId6" Type="http://schemas.openxmlformats.org/officeDocument/2006/relationships/slide" Target="/ppt/slides/slide14.xml"/><Relationship Id="rId29" Type="http://schemas.openxmlformats.org/officeDocument/2006/relationships/slide" Target="/ppt/slides/slide29.xml"/><Relationship Id="rId7" Type="http://schemas.openxmlformats.org/officeDocument/2006/relationships/slide" Target="/ppt/slides/slide15.xml"/><Relationship Id="rId8" Type="http://schemas.openxmlformats.org/officeDocument/2006/relationships/slide" Target="/ppt/slides/slide7.xml"/><Relationship Id="rId11" Type="http://schemas.openxmlformats.org/officeDocument/2006/relationships/slide" Target="/ppt/slides/slide3.xml"/><Relationship Id="rId10" Type="http://schemas.openxmlformats.org/officeDocument/2006/relationships/slide" Target="/ppt/slides/slide4.xml"/><Relationship Id="rId13" Type="http://schemas.openxmlformats.org/officeDocument/2006/relationships/slide" Target="/ppt/slides/slide12.xml"/><Relationship Id="rId12" Type="http://schemas.openxmlformats.org/officeDocument/2006/relationships/slide" Target="/ppt/slides/slide9.xml"/><Relationship Id="rId15" Type="http://schemas.openxmlformats.org/officeDocument/2006/relationships/slide" Target="/ppt/slides/slide15.xml"/><Relationship Id="rId14" Type="http://schemas.openxmlformats.org/officeDocument/2006/relationships/slide" Target="/ppt/slides/slide10.xml"/><Relationship Id="rId17" Type="http://schemas.openxmlformats.org/officeDocument/2006/relationships/slide" Target="/ppt/slides/slide18.xml"/><Relationship Id="rId16" Type="http://schemas.openxmlformats.org/officeDocument/2006/relationships/slide" Target="/ppt/slides/slide17.xml"/><Relationship Id="rId19" Type="http://schemas.openxmlformats.org/officeDocument/2006/relationships/slide" Target="/ppt/slides/slide20.xml"/><Relationship Id="rId18" Type="http://schemas.openxmlformats.org/officeDocument/2006/relationships/slide" Target="/ppt/slides/slide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49.png"/><Relationship Id="rId5"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8.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8.jp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48.jp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8.jp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8.jp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jp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2.png"/><Relationship Id="rId4" Type="http://schemas.openxmlformats.org/officeDocument/2006/relationships/image" Target="../media/image10.png"/><Relationship Id="rId5" Type="http://schemas.openxmlformats.org/officeDocument/2006/relationships/image" Target="../media/image53.png"/><Relationship Id="rId6" Type="http://schemas.openxmlformats.org/officeDocument/2006/relationships/image" Target="../media/image13.png"/><Relationship Id="rId7" Type="http://schemas.openxmlformats.org/officeDocument/2006/relationships/image" Target="../media/image44.png"/><Relationship Id="rId8"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9.jpg"/><Relationship Id="rId5" Type="http://schemas.openxmlformats.org/officeDocument/2006/relationships/image" Target="../media/image5.jpg"/><Relationship Id="rId6" Type="http://schemas.openxmlformats.org/officeDocument/2006/relationships/image" Target="../media/image19.jpg"/><Relationship Id="rId7"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p:nvPr/>
        </p:nvSpPr>
        <p:spPr>
          <a:xfrm>
            <a:off x="6119825" y="-123825"/>
            <a:ext cx="5586300" cy="7658100"/>
          </a:xfrm>
          <a:prstGeom prst="rect">
            <a:avLst/>
          </a:prstGeom>
          <a:solidFill>
            <a:srgbClr val="374768">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sp>
        <p:nvSpPr>
          <p:cNvPr id="133" name="Google Shape;133;p4"/>
          <p:cNvSpPr txBox="1"/>
          <p:nvPr>
            <p:ph idx="1" type="body"/>
          </p:nvPr>
        </p:nvSpPr>
        <p:spPr>
          <a:xfrm>
            <a:off x="540000" y="1828800"/>
            <a:ext cx="4918200" cy="4772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557"/>
              <a:buFont typeface="Arial"/>
              <a:buNone/>
            </a:pPr>
            <a:r>
              <a:rPr b="1" lang="nl-BE" sz="1400">
                <a:solidFill>
                  <a:srgbClr val="374768"/>
                </a:solidFill>
                <a:latin typeface="Raleway"/>
                <a:ea typeface="Raleway"/>
                <a:cs typeface="Raleway"/>
                <a:sym typeface="Raleway"/>
              </a:rPr>
              <a:t>Korte golf, IR-A (750 nm-1.400 nm): </a:t>
            </a:r>
            <a:endParaRPr b="1" sz="1400">
              <a:solidFill>
                <a:srgbClr val="374768"/>
              </a:solidFill>
              <a:latin typeface="Raleway"/>
              <a:ea typeface="Raleway"/>
              <a:cs typeface="Raleway"/>
              <a:sym typeface="Raleway"/>
            </a:endParaRPr>
          </a:p>
          <a:p>
            <a:pPr indent="0" lvl="0" marL="0" rtl="0" algn="l">
              <a:lnSpc>
                <a:spcPct val="115000"/>
              </a:lnSpc>
              <a:spcBef>
                <a:spcPts val="1400"/>
              </a:spcBef>
              <a:spcAft>
                <a:spcPts val="0"/>
              </a:spcAft>
              <a:buSzPts val="1557"/>
              <a:buNone/>
            </a:pPr>
            <a:r>
              <a:rPr lang="nl-BE">
                <a:latin typeface="Raleway Light"/>
                <a:ea typeface="Raleway Light"/>
                <a:cs typeface="Raleway Light"/>
                <a:sym typeface="Raleway Light"/>
              </a:rPr>
              <a:t>Hoogenergetische golf die het diepst in het lichaam doordringt. Echter is dit ook een gevaarlijke golf en mogen mensen hier maximaal 10-15 min voor zitten, als ze er langer voor zitten kan dit resulteren in interne brandwonden en schade aan de huid. Bovendien mogen mensen met prothesen of interne bouten, plaatjes, … hier geen gebruik van maken.</a:t>
            </a:r>
            <a:endParaRPr>
              <a:latin typeface="Raleway Light"/>
              <a:ea typeface="Raleway Light"/>
              <a:cs typeface="Raleway Light"/>
              <a:sym typeface="Raleway Light"/>
            </a:endParaRPr>
          </a:p>
          <a:p>
            <a:pPr indent="0" lvl="0" marL="0" rtl="0" algn="l">
              <a:lnSpc>
                <a:spcPct val="115000"/>
              </a:lnSpc>
              <a:spcBef>
                <a:spcPts val="1400"/>
              </a:spcBef>
              <a:spcAft>
                <a:spcPts val="0"/>
              </a:spcAft>
              <a:buSzPts val="1557"/>
              <a:buNone/>
            </a:pPr>
            <a:r>
              <a:rPr b="1" lang="nl-BE" sz="1400">
                <a:solidFill>
                  <a:srgbClr val="374768"/>
                </a:solidFill>
                <a:latin typeface="Raleway"/>
                <a:ea typeface="Raleway"/>
                <a:cs typeface="Raleway"/>
                <a:sym typeface="Raleway"/>
              </a:rPr>
              <a:t>Midden lange golf, IR-B (1.400 nm-3.000 nm): </a:t>
            </a:r>
            <a:endParaRPr b="1" sz="1400">
              <a:solidFill>
                <a:srgbClr val="374768"/>
              </a:solidFill>
              <a:latin typeface="Raleway"/>
              <a:ea typeface="Raleway"/>
              <a:cs typeface="Raleway"/>
              <a:sym typeface="Raleway"/>
            </a:endParaRPr>
          </a:p>
          <a:p>
            <a:pPr indent="0" lvl="0" marL="0" rtl="0" algn="l">
              <a:lnSpc>
                <a:spcPct val="115000"/>
              </a:lnSpc>
              <a:spcBef>
                <a:spcPts val="1400"/>
              </a:spcBef>
              <a:spcAft>
                <a:spcPts val="0"/>
              </a:spcAft>
              <a:buSzPts val="1557"/>
              <a:buNone/>
            </a:pPr>
            <a:r>
              <a:rPr lang="nl-BE">
                <a:latin typeface="Raleway Light"/>
                <a:ea typeface="Raleway Light"/>
                <a:cs typeface="Raleway Light"/>
                <a:sym typeface="Raleway Light"/>
              </a:rPr>
              <a:t>Is eerder een warmte overdragende golf, deze zal lokaal opwarmen. Met dit type van straling ga je eerder een warmtecabine creëren (zoals een Finse sauna) zonder de therapeutische voordelen van de lange golf. Als mensen hier te lang voor zitten, kan lokaal de huid zo warm worden dat er interne brandwonden ontstaan.</a:t>
            </a:r>
            <a:endParaRPr>
              <a:latin typeface="Raleway Light"/>
              <a:ea typeface="Raleway Light"/>
              <a:cs typeface="Raleway Light"/>
              <a:sym typeface="Raleway Light"/>
            </a:endParaRPr>
          </a:p>
          <a:p>
            <a:pPr indent="0" lvl="0" marL="0" rtl="0" algn="l">
              <a:lnSpc>
                <a:spcPct val="115000"/>
              </a:lnSpc>
              <a:spcBef>
                <a:spcPts val="1400"/>
              </a:spcBef>
              <a:spcAft>
                <a:spcPts val="0"/>
              </a:spcAft>
              <a:buClr>
                <a:schemeClr val="dk1"/>
              </a:buClr>
              <a:buSzPts val="1557"/>
              <a:buFont typeface="Arial"/>
              <a:buNone/>
            </a:pPr>
            <a:r>
              <a:rPr b="1" lang="nl-BE" sz="1400">
                <a:solidFill>
                  <a:srgbClr val="B2191E"/>
                </a:solidFill>
                <a:latin typeface="Raleway"/>
                <a:ea typeface="Raleway"/>
                <a:cs typeface="Raleway"/>
                <a:sym typeface="Raleway"/>
              </a:rPr>
              <a:t>Lange golf, IR-C (3.000 nm-10.000 nm): </a:t>
            </a:r>
            <a:endParaRPr b="1" sz="1400">
              <a:solidFill>
                <a:srgbClr val="B2191E"/>
              </a:solidFill>
              <a:latin typeface="Raleway"/>
              <a:ea typeface="Raleway"/>
              <a:cs typeface="Raleway"/>
              <a:sym typeface="Raleway"/>
            </a:endParaRPr>
          </a:p>
          <a:p>
            <a:pPr indent="0" lvl="0" marL="0" rtl="0" algn="l">
              <a:lnSpc>
                <a:spcPct val="115000"/>
              </a:lnSpc>
              <a:spcBef>
                <a:spcPts val="1400"/>
              </a:spcBef>
              <a:spcAft>
                <a:spcPts val="0"/>
              </a:spcAft>
              <a:buClr>
                <a:schemeClr val="dk1"/>
              </a:buClr>
              <a:buSzPts val="1557"/>
              <a:buFont typeface="Arial"/>
              <a:buNone/>
            </a:pPr>
            <a:r>
              <a:rPr lang="nl-BE">
                <a:latin typeface="Raleway Light"/>
                <a:ea typeface="Raleway Light"/>
                <a:cs typeface="Raleway Light"/>
                <a:sym typeface="Raleway Light"/>
              </a:rPr>
              <a:t>Deze golven zijn schadeloos voor het lichaam. Ze worden geabsorbeerd en omgezet in warmte in het lichaam. Het menselijk lichaam straalt zelf energie uit in de vorm van infrarood (met een piek rond de 9.000 nm (nm= nanometer)). Verschillende studies hebben aangetoond dat het effect van IR op het lichaam groter is naargelang je dichter bij de 9.000 nm zit.</a:t>
            </a:r>
            <a:endParaRPr>
              <a:latin typeface="Raleway Light"/>
              <a:ea typeface="Raleway Light"/>
              <a:cs typeface="Raleway Light"/>
              <a:sym typeface="Raleway Light"/>
            </a:endParaRPr>
          </a:p>
          <a:p>
            <a:pPr indent="0" lvl="0" marL="0" rtl="0" algn="l">
              <a:lnSpc>
                <a:spcPct val="115000"/>
              </a:lnSpc>
              <a:spcBef>
                <a:spcPts val="1400"/>
              </a:spcBef>
              <a:spcAft>
                <a:spcPts val="0"/>
              </a:spcAft>
              <a:buSzPts val="1557"/>
              <a:buNone/>
            </a:pPr>
            <a:r>
              <a:t/>
            </a:r>
            <a:endParaRPr>
              <a:latin typeface="Raleway Light"/>
              <a:ea typeface="Raleway Light"/>
              <a:cs typeface="Raleway Light"/>
              <a:sym typeface="Raleway Light"/>
            </a:endParaRPr>
          </a:p>
          <a:p>
            <a:pPr indent="0" lvl="0" marL="0" rtl="0" algn="l">
              <a:lnSpc>
                <a:spcPct val="115000"/>
              </a:lnSpc>
              <a:spcBef>
                <a:spcPts val="1400"/>
              </a:spcBef>
              <a:spcAft>
                <a:spcPts val="0"/>
              </a:spcAft>
              <a:buSzPts val="1557"/>
              <a:buNone/>
            </a:pPr>
            <a:r>
              <a:t/>
            </a:r>
            <a:endParaRPr>
              <a:latin typeface="Raleway Light"/>
              <a:ea typeface="Raleway Light"/>
              <a:cs typeface="Raleway Light"/>
              <a:sym typeface="Raleway Light"/>
            </a:endParaRPr>
          </a:p>
        </p:txBody>
      </p:sp>
      <p:pic>
        <p:nvPicPr>
          <p:cNvPr id="134" name="Google Shape;134;p4"/>
          <p:cNvPicPr preferRelativeResize="0"/>
          <p:nvPr/>
        </p:nvPicPr>
        <p:blipFill rotWithShape="1">
          <a:blip r:embed="rId3">
            <a:alphaModFix amt="7000"/>
          </a:blip>
          <a:srcRect b="0" l="0" r="0" t="0"/>
          <a:stretch/>
        </p:blipFill>
        <p:spPr>
          <a:xfrm>
            <a:off x="1447800" y="885275"/>
            <a:ext cx="4672026" cy="416100"/>
          </a:xfrm>
          <a:prstGeom prst="rect">
            <a:avLst/>
          </a:prstGeom>
          <a:noFill/>
          <a:ln>
            <a:noFill/>
          </a:ln>
        </p:spPr>
      </p:pic>
      <p:sp>
        <p:nvSpPr>
          <p:cNvPr id="135" name="Google Shape;135;p4"/>
          <p:cNvSpPr txBox="1"/>
          <p:nvPr>
            <p:ph type="title"/>
          </p:nvPr>
        </p:nvSpPr>
        <p:spPr>
          <a:xfrm>
            <a:off x="540000" y="450000"/>
            <a:ext cx="58419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Gebruik de juiste </a:t>
            </a:r>
            <a:br>
              <a:rPr lang="nl-BE"/>
            </a:br>
            <a:r>
              <a:rPr lang="nl-BE"/>
              <a:t>golflengte</a:t>
            </a:r>
            <a:endParaRPr/>
          </a:p>
        </p:txBody>
      </p:sp>
      <p:pic>
        <p:nvPicPr>
          <p:cNvPr id="136" name="Google Shape;136;p4"/>
          <p:cNvPicPr preferRelativeResize="0"/>
          <p:nvPr/>
        </p:nvPicPr>
        <p:blipFill rotWithShape="1">
          <a:blip r:embed="rId4">
            <a:alphaModFix/>
          </a:blip>
          <a:srcRect b="0" l="0" r="0" t="0"/>
          <a:stretch/>
        </p:blipFill>
        <p:spPr>
          <a:xfrm flipH="1" rot="10800000">
            <a:off x="6434150" y="-76200"/>
            <a:ext cx="633400" cy="6991350"/>
          </a:xfrm>
          <a:prstGeom prst="rect">
            <a:avLst/>
          </a:prstGeom>
          <a:noFill/>
          <a:ln>
            <a:noFill/>
          </a:ln>
        </p:spPr>
      </p:pic>
      <p:pic>
        <p:nvPicPr>
          <p:cNvPr id="137" name="Google Shape;137;p4"/>
          <p:cNvPicPr preferRelativeResize="0"/>
          <p:nvPr/>
        </p:nvPicPr>
        <p:blipFill rotWithShape="1">
          <a:blip r:embed="rId5">
            <a:alphaModFix/>
          </a:blip>
          <a:srcRect b="0" l="0" r="0" t="0"/>
          <a:stretch/>
        </p:blipFill>
        <p:spPr>
          <a:xfrm>
            <a:off x="7004068" y="444925"/>
            <a:ext cx="4149632" cy="59638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330afce460_0_4"/>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Tecoloy elementen</a:t>
            </a:r>
            <a:endParaRPr/>
          </a:p>
        </p:txBody>
      </p:sp>
      <p:grpSp>
        <p:nvGrpSpPr>
          <p:cNvPr id="143" name="Google Shape;143;g2330afce460_0_4"/>
          <p:cNvGrpSpPr/>
          <p:nvPr/>
        </p:nvGrpSpPr>
        <p:grpSpPr>
          <a:xfrm>
            <a:off x="6696107" y="1983563"/>
            <a:ext cx="4464079" cy="3591093"/>
            <a:chOff x="5352623" y="2927034"/>
            <a:chExt cx="4694583" cy="3776520"/>
          </a:xfrm>
        </p:grpSpPr>
        <p:pic>
          <p:nvPicPr>
            <p:cNvPr descr="Skin Layer Stock Illustrations – 4,793 Skin Layer Stock Illustrations,  Vectors &amp; Clipart - Dreamstime" id="144" name="Google Shape;144;g2330afce460_0_4"/>
            <p:cNvPicPr preferRelativeResize="0"/>
            <p:nvPr/>
          </p:nvPicPr>
          <p:blipFill rotWithShape="1">
            <a:blip r:embed="rId3">
              <a:alphaModFix/>
            </a:blip>
            <a:srcRect b="8833" l="0" r="0" t="0"/>
            <a:stretch/>
          </p:blipFill>
          <p:spPr>
            <a:xfrm>
              <a:off x="5352623" y="2927034"/>
              <a:ext cx="4694583" cy="3776520"/>
            </a:xfrm>
            <a:prstGeom prst="rect">
              <a:avLst/>
            </a:prstGeom>
            <a:noFill/>
            <a:ln>
              <a:noFill/>
            </a:ln>
          </p:spPr>
        </p:pic>
        <p:sp>
          <p:nvSpPr>
            <p:cNvPr id="145" name="Google Shape;145;g2330afce460_0_4"/>
            <p:cNvSpPr/>
            <p:nvPr/>
          </p:nvSpPr>
          <p:spPr>
            <a:xfrm rot="-4777092">
              <a:off x="5714574" y="4382605"/>
              <a:ext cx="2997209" cy="540437"/>
            </a:xfrm>
            <a:custGeom>
              <a:rect b="b" l="l" r="r" t="t"/>
              <a:pathLst>
                <a:path extrusionOk="0" h="1455963" w="9001957">
                  <a:moveTo>
                    <a:pt x="0" y="710226"/>
                  </a:moveTo>
                  <a:cubicBezTo>
                    <a:pt x="306279" y="354379"/>
                    <a:pt x="612559" y="-1467"/>
                    <a:pt x="914400" y="13"/>
                  </a:cubicBezTo>
                  <a:cubicBezTo>
                    <a:pt x="1216241" y="1493"/>
                    <a:pt x="1811044" y="719104"/>
                    <a:pt x="1811044" y="719104"/>
                  </a:cubicBezTo>
                  <a:cubicBezTo>
                    <a:pt x="2111405" y="960281"/>
                    <a:pt x="2411767" y="1447073"/>
                    <a:pt x="2716567" y="1447073"/>
                  </a:cubicBezTo>
                  <a:cubicBezTo>
                    <a:pt x="3021367" y="1447073"/>
                    <a:pt x="3639844" y="719104"/>
                    <a:pt x="3639844" y="719104"/>
                  </a:cubicBezTo>
                  <a:cubicBezTo>
                    <a:pt x="3943164" y="477927"/>
                    <a:pt x="4237607" y="-2946"/>
                    <a:pt x="4536489" y="13"/>
                  </a:cubicBezTo>
                  <a:cubicBezTo>
                    <a:pt x="4835371" y="2972"/>
                    <a:pt x="5131293" y="494203"/>
                    <a:pt x="5433134" y="736859"/>
                  </a:cubicBezTo>
                  <a:cubicBezTo>
                    <a:pt x="5734975" y="979515"/>
                    <a:pt x="6042734" y="1458909"/>
                    <a:pt x="6347534" y="1455950"/>
                  </a:cubicBezTo>
                  <a:cubicBezTo>
                    <a:pt x="6652334" y="1452991"/>
                    <a:pt x="7261934" y="719104"/>
                    <a:pt x="7261934" y="719104"/>
                  </a:cubicBezTo>
                  <a:cubicBezTo>
                    <a:pt x="7557856" y="477927"/>
                    <a:pt x="7833064" y="-1467"/>
                    <a:pt x="8123068" y="8890"/>
                  </a:cubicBezTo>
                  <a:cubicBezTo>
                    <a:pt x="8413072" y="19247"/>
                    <a:pt x="8856955" y="651042"/>
                    <a:pt x="9001957" y="781248"/>
                  </a:cubicBezTo>
                </a:path>
              </a:pathLst>
            </a:custGeom>
            <a:noFill/>
            <a:ln cap="flat" cmpd="sng" w="139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Schoolbook"/>
                <a:ea typeface="Century Schoolbook"/>
                <a:cs typeface="Century Schoolbook"/>
                <a:sym typeface="Century Schoolbook"/>
              </a:endParaRPr>
            </a:p>
          </p:txBody>
        </p:sp>
      </p:grpSp>
      <p:sp>
        <p:nvSpPr>
          <p:cNvPr id="146" name="Google Shape;146;g2330afce460_0_4"/>
          <p:cNvSpPr/>
          <p:nvPr/>
        </p:nvSpPr>
        <p:spPr>
          <a:xfrm>
            <a:off x="539750" y="1828800"/>
            <a:ext cx="4956300" cy="4579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600"/>
              <a:buFont typeface="Arial"/>
              <a:buNone/>
            </a:pPr>
            <a:r>
              <a:rPr b="1" i="0" lang="nl-BE" sz="1400" u="none" cap="none" strike="noStrike">
                <a:solidFill>
                  <a:schemeClr val="dk1"/>
                </a:solidFill>
                <a:latin typeface="Raleway"/>
                <a:ea typeface="Raleway"/>
                <a:cs typeface="Raleway"/>
                <a:sym typeface="Raleway"/>
              </a:rPr>
              <a:t>De elementen stralen convectie warmte en infrarood uit</a:t>
            </a:r>
            <a:endParaRPr b="1" i="0" sz="1400" u="none" cap="none" strike="noStrike">
              <a:solidFill>
                <a:srgbClr val="000000"/>
              </a:solidFill>
              <a:latin typeface="Raleway"/>
              <a:ea typeface="Raleway"/>
              <a:cs typeface="Raleway"/>
              <a:sym typeface="Raleway"/>
            </a:endParaRPr>
          </a:p>
          <a:p>
            <a:pPr indent="-254000" lvl="0" marL="2857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De infrarood piek bevindt zich tussen de 5.600 nm en 7.000 nm (gem 6.340 nm)</a:t>
            </a:r>
            <a:endParaRPr b="0" i="0" sz="1100" u="none" cap="none" strike="noStrike">
              <a:solidFill>
                <a:srgbClr val="000000"/>
              </a:solidFill>
              <a:latin typeface="Raleway Light"/>
              <a:ea typeface="Raleway Light"/>
              <a:cs typeface="Raleway Light"/>
              <a:sym typeface="Raleway Light"/>
            </a:endParaRPr>
          </a:p>
          <a:p>
            <a:pPr indent="0" lvl="0" marL="0" marR="0" rtl="0" algn="l">
              <a:lnSpc>
                <a:spcPct val="115000"/>
              </a:lnSpc>
              <a:spcBef>
                <a:spcPts val="0"/>
              </a:spcBef>
              <a:spcAft>
                <a:spcPts val="0"/>
              </a:spcAft>
              <a:buClr>
                <a:srgbClr val="000000"/>
              </a:buClr>
              <a:buSzPts val="1600"/>
              <a:buFont typeface="Arial"/>
              <a:buNone/>
            </a:pPr>
            <a:r>
              <a:t/>
            </a:r>
            <a:endParaRPr b="0" i="0" sz="1100" u="none" cap="none" strike="noStrike">
              <a:solidFill>
                <a:schemeClr val="dk1"/>
              </a:solidFill>
              <a:latin typeface="Raleway Light"/>
              <a:ea typeface="Raleway Light"/>
              <a:cs typeface="Raleway Light"/>
              <a:sym typeface="Raleway Light"/>
            </a:endParaRPr>
          </a:p>
          <a:p>
            <a:pPr indent="0" lvl="0" marL="0" marR="0" rtl="0" algn="l">
              <a:lnSpc>
                <a:spcPct val="115000"/>
              </a:lnSpc>
              <a:spcBef>
                <a:spcPts val="0"/>
              </a:spcBef>
              <a:spcAft>
                <a:spcPts val="0"/>
              </a:spcAft>
              <a:buClr>
                <a:srgbClr val="000000"/>
              </a:buClr>
              <a:buSzPts val="1600"/>
              <a:buFont typeface="Arial"/>
              <a:buNone/>
            </a:pPr>
            <a:r>
              <a:rPr b="0" i="0" lang="nl-BE" sz="1100" u="none" cap="none" strike="noStrike">
                <a:solidFill>
                  <a:schemeClr val="dk1"/>
                </a:solidFill>
                <a:latin typeface="Raleway Light"/>
                <a:ea typeface="Raleway Light"/>
                <a:cs typeface="Raleway Light"/>
                <a:sym typeface="Raleway Light"/>
              </a:rPr>
              <a:t>Onze infrarood elementen zijn energie efficiënt en gebruiken een minimum aan energie. Een LSE 3 sauna heeft een verbruik vergelijkbaar met een betere haardroger.</a:t>
            </a:r>
            <a:endParaRPr b="0" i="0" sz="1100" u="none" cap="none" strike="noStrike">
              <a:solidFill>
                <a:schemeClr val="dk1"/>
              </a:solidFill>
              <a:latin typeface="Raleway Light"/>
              <a:ea typeface="Raleway Light"/>
              <a:cs typeface="Raleway Light"/>
              <a:sym typeface="Raleway Light"/>
            </a:endParaRPr>
          </a:p>
          <a:p>
            <a:pPr indent="0" lvl="0" marL="0" marR="0" rtl="0" algn="l">
              <a:lnSpc>
                <a:spcPct val="115000"/>
              </a:lnSpc>
              <a:spcBef>
                <a:spcPts val="0"/>
              </a:spcBef>
              <a:spcAft>
                <a:spcPts val="0"/>
              </a:spcAft>
              <a:buClr>
                <a:srgbClr val="000000"/>
              </a:buClr>
              <a:buSzPts val="1600"/>
              <a:buFont typeface="Arial"/>
              <a:buNone/>
            </a:pPr>
            <a:r>
              <a:t/>
            </a:r>
            <a:endParaRPr b="0" i="0" sz="1400" u="none" cap="none" strike="noStrike">
              <a:solidFill>
                <a:schemeClr val="dk1"/>
              </a:solidFill>
              <a:latin typeface="Raleway Light"/>
              <a:ea typeface="Raleway Light"/>
              <a:cs typeface="Raleway Light"/>
              <a:sym typeface="Raleway Light"/>
            </a:endParaRPr>
          </a:p>
          <a:p>
            <a:pPr indent="0" lvl="0" marL="0" marR="0" rtl="0" algn="l">
              <a:lnSpc>
                <a:spcPct val="115000"/>
              </a:lnSpc>
              <a:spcBef>
                <a:spcPts val="0"/>
              </a:spcBef>
              <a:spcAft>
                <a:spcPts val="0"/>
              </a:spcAft>
              <a:buClr>
                <a:schemeClr val="dk1"/>
              </a:buClr>
              <a:buSzPts val="1600"/>
              <a:buFont typeface="Arial"/>
              <a:buNone/>
            </a:pPr>
            <a:r>
              <a:rPr b="1" i="0" lang="nl-BE" sz="1400" u="none" cap="none" strike="noStrike">
                <a:solidFill>
                  <a:schemeClr val="dk1"/>
                </a:solidFill>
                <a:latin typeface="Raleway"/>
                <a:ea typeface="Raleway"/>
                <a:cs typeface="Raleway"/>
                <a:sym typeface="Raleway"/>
              </a:rPr>
              <a:t>De lange golf infrarood stralen penetreren </a:t>
            </a:r>
            <a:br>
              <a:rPr b="1" i="0" lang="nl-BE" sz="1400" u="none" cap="none" strike="noStrike">
                <a:solidFill>
                  <a:schemeClr val="dk1"/>
                </a:solidFill>
                <a:latin typeface="Raleway"/>
                <a:ea typeface="Raleway"/>
                <a:cs typeface="Raleway"/>
                <a:sym typeface="Raleway"/>
              </a:rPr>
            </a:br>
            <a:r>
              <a:rPr b="1" i="0" lang="nl-BE" sz="1400" u="none" cap="none" strike="noStrike">
                <a:solidFill>
                  <a:schemeClr val="dk1"/>
                </a:solidFill>
                <a:latin typeface="Raleway"/>
                <a:ea typeface="Raleway"/>
                <a:cs typeface="Raleway"/>
                <a:sym typeface="Raleway"/>
              </a:rPr>
              <a:t>tot net onder de huid</a:t>
            </a:r>
            <a:endParaRPr b="1" i="0" sz="1400" u="none" cap="none" strike="noStrike">
              <a:solidFill>
                <a:schemeClr val="dk1"/>
              </a:solidFill>
              <a:latin typeface="Raleway"/>
              <a:ea typeface="Raleway"/>
              <a:cs typeface="Raleway"/>
              <a:sym typeface="Raleway"/>
            </a:endParaRPr>
          </a:p>
          <a:p>
            <a:pPr indent="-254000" lvl="0" marL="2857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Daar warmen ze het water op.</a:t>
            </a:r>
            <a:endParaRPr b="0" i="0" sz="1100" u="none" cap="none" strike="noStrike">
              <a:solidFill>
                <a:schemeClr val="dk1"/>
              </a:solidFill>
              <a:latin typeface="Raleway Light"/>
              <a:ea typeface="Raleway Light"/>
              <a:cs typeface="Raleway Light"/>
              <a:sym typeface="Raleway Light"/>
            </a:endParaRPr>
          </a:p>
          <a:p>
            <a:pPr indent="-254000" lvl="0" marL="2857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Water warmt het omliggende weefsel op (spieren, pezen,…)</a:t>
            </a:r>
            <a:endParaRPr b="0" i="0" sz="1100" u="none" cap="none" strike="noStrike">
              <a:solidFill>
                <a:schemeClr val="dk1"/>
              </a:solidFill>
              <a:latin typeface="Raleway Light"/>
              <a:ea typeface="Raleway Light"/>
              <a:cs typeface="Raleway Light"/>
              <a:sym typeface="Raleway Light"/>
            </a:endParaRPr>
          </a:p>
          <a:p>
            <a:pPr indent="-254000" lvl="0" marL="2857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Bloedvaten en banen gaan open staan.</a:t>
            </a:r>
            <a:endParaRPr b="0" i="0" sz="1100" u="none" cap="none" strike="noStrike">
              <a:solidFill>
                <a:schemeClr val="dk1"/>
              </a:solidFill>
              <a:latin typeface="Raleway Light"/>
              <a:ea typeface="Raleway Light"/>
              <a:cs typeface="Raleway Light"/>
              <a:sym typeface="Raleway Light"/>
            </a:endParaRPr>
          </a:p>
          <a:p>
            <a:pPr indent="-254000" lvl="0" marL="2857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Na een kwartier begint de interne temperatuur omhoog te gaan.</a:t>
            </a:r>
            <a:endParaRPr b="0" i="0" sz="1100" u="none" cap="none" strike="noStrike">
              <a:solidFill>
                <a:schemeClr val="dk1"/>
              </a:solidFill>
              <a:latin typeface="Raleway Light"/>
              <a:ea typeface="Raleway Light"/>
              <a:cs typeface="Raleway Light"/>
              <a:sym typeface="Raleway Light"/>
            </a:endParaRPr>
          </a:p>
          <a:p>
            <a:pPr indent="-254000" lvl="0" marL="2857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Onze hersenen proberen het lichaam af te koelen.</a:t>
            </a:r>
            <a:endParaRPr b="0" i="0" sz="1100" u="none" cap="none" strike="noStrike">
              <a:solidFill>
                <a:schemeClr val="dk1"/>
              </a:solidFill>
              <a:latin typeface="Raleway Light"/>
              <a:ea typeface="Raleway Light"/>
              <a:cs typeface="Raleway Light"/>
              <a:sym typeface="Raleway Light"/>
            </a:endParaRPr>
          </a:p>
          <a:p>
            <a:pPr indent="-254000" lvl="1" marL="7429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Hartslag gaat omhoog</a:t>
            </a:r>
            <a:endParaRPr b="0" i="0" sz="1100" u="none" cap="none" strike="noStrike">
              <a:solidFill>
                <a:schemeClr val="dk1"/>
              </a:solidFill>
              <a:latin typeface="Raleway Light"/>
              <a:ea typeface="Raleway Light"/>
              <a:cs typeface="Raleway Light"/>
              <a:sym typeface="Raleway Light"/>
            </a:endParaRPr>
          </a:p>
          <a:p>
            <a:pPr indent="-254000" lvl="1" marL="7429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Bloed wordt naar de huid gestuurd</a:t>
            </a:r>
            <a:endParaRPr b="0" i="0" sz="1100" u="none" cap="none" strike="noStrike">
              <a:solidFill>
                <a:schemeClr val="dk1"/>
              </a:solidFill>
              <a:latin typeface="Raleway Light"/>
              <a:ea typeface="Raleway Light"/>
              <a:cs typeface="Raleway Light"/>
              <a:sym typeface="Raleway Light"/>
            </a:endParaRPr>
          </a:p>
          <a:p>
            <a:pPr indent="-254000" lvl="1" marL="7429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Productie van zweet</a:t>
            </a:r>
            <a:endParaRPr b="0" i="0" sz="1100" u="none" cap="none" strike="noStrike">
              <a:solidFill>
                <a:schemeClr val="dk1"/>
              </a:solidFill>
              <a:latin typeface="Raleway Light"/>
              <a:ea typeface="Raleway Light"/>
              <a:cs typeface="Raleway Light"/>
              <a:sym typeface="Raleway Light"/>
            </a:endParaRPr>
          </a:p>
          <a:p>
            <a:pPr indent="-254000" lvl="1" marL="742950" marR="0" rtl="0" algn="l">
              <a:lnSpc>
                <a:spcPct val="115000"/>
              </a:lnSpc>
              <a:spcBef>
                <a:spcPts val="0"/>
              </a:spcBef>
              <a:spcAft>
                <a:spcPts val="0"/>
              </a:spcAft>
              <a:buClr>
                <a:schemeClr val="dk1"/>
              </a:buClr>
              <a:buSzPts val="1100"/>
              <a:buFont typeface="Raleway Light"/>
              <a:buChar char="•"/>
            </a:pPr>
            <a:r>
              <a:rPr b="0" i="0" lang="nl-BE" sz="1100" u="none" cap="none" strike="noStrike">
                <a:solidFill>
                  <a:schemeClr val="dk1"/>
                </a:solidFill>
                <a:latin typeface="Raleway Light"/>
                <a:ea typeface="Raleway Light"/>
                <a:cs typeface="Raleway Light"/>
                <a:sym typeface="Raleway Light"/>
              </a:rPr>
              <a:t>Vrijgave van endorfine</a:t>
            </a:r>
            <a:endParaRPr b="0" i="0" sz="1100" u="none" cap="none" strike="noStrike">
              <a:solidFill>
                <a:schemeClr val="dk1"/>
              </a:solidFill>
              <a:latin typeface="Raleway Light"/>
              <a:ea typeface="Raleway Light"/>
              <a:cs typeface="Raleway Light"/>
              <a:sym typeface="Raleway Light"/>
            </a:endParaRPr>
          </a:p>
        </p:txBody>
      </p:sp>
      <p:sp>
        <p:nvSpPr>
          <p:cNvPr id="147" name="Google Shape;147;g2330afce460_0_4"/>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SzPts val="3600"/>
              <a:buNone/>
            </a:pPr>
            <a:fld id="{00000000-1234-1234-1234-123412341234}" type="slidenum">
              <a:rPr lang="nl-BE"/>
              <a:t>‹#›</a:t>
            </a:fld>
            <a:endParaRPr/>
          </a:p>
        </p:txBody>
      </p:sp>
      <p:sp>
        <p:nvSpPr>
          <p:cNvPr id="148" name="Google Shape;148;g2330afce460_0_4"/>
          <p:cNvSpPr/>
          <p:nvPr/>
        </p:nvSpPr>
        <p:spPr>
          <a:xfrm>
            <a:off x="6120000" y="0"/>
            <a:ext cx="5586300" cy="6858000"/>
          </a:xfrm>
          <a:prstGeom prst="rect">
            <a:avLst/>
          </a:prstGeom>
          <a:solidFill>
            <a:srgbClr val="374768">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Tecoloy element opbouw</a:t>
            </a:r>
            <a:endParaRPr/>
          </a:p>
        </p:txBody>
      </p:sp>
      <p:sp>
        <p:nvSpPr>
          <p:cNvPr id="154" name="Google Shape;154;p9"/>
          <p:cNvSpPr txBox="1"/>
          <p:nvPr>
            <p:ph idx="1" type="body"/>
          </p:nvPr>
        </p:nvSpPr>
        <p:spPr>
          <a:xfrm>
            <a:off x="6119825" y="2249550"/>
            <a:ext cx="4918200" cy="4159200"/>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SzPts val="1440"/>
              <a:buNone/>
            </a:pPr>
            <a:r>
              <a:rPr lang="nl-BE" sz="1400"/>
              <a:t>Tecoloy element</a:t>
            </a:r>
            <a:endParaRPr sz="1400"/>
          </a:p>
          <a:p>
            <a:pPr indent="-182880" lvl="1" marL="457200" rtl="0" algn="l">
              <a:lnSpc>
                <a:spcPct val="90000"/>
              </a:lnSpc>
              <a:spcBef>
                <a:spcPts val="500"/>
              </a:spcBef>
              <a:spcAft>
                <a:spcPts val="0"/>
              </a:spcAft>
              <a:buSzPts val="1600"/>
              <a:buChar char="●"/>
            </a:pPr>
            <a:r>
              <a:rPr lang="nl-BE"/>
              <a:t>Warmte element</a:t>
            </a:r>
            <a:endParaRPr/>
          </a:p>
          <a:p>
            <a:pPr indent="-182880" lvl="1" marL="457200" rtl="0" algn="l">
              <a:lnSpc>
                <a:spcPct val="90000"/>
              </a:lnSpc>
              <a:spcBef>
                <a:spcPts val="600"/>
              </a:spcBef>
              <a:spcAft>
                <a:spcPts val="0"/>
              </a:spcAft>
              <a:buSzPts val="1600"/>
              <a:buChar char="●"/>
            </a:pPr>
            <a:r>
              <a:rPr lang="nl-BE"/>
              <a:t>Omringd met keramisch zand</a:t>
            </a:r>
            <a:endParaRPr/>
          </a:p>
          <a:p>
            <a:pPr indent="-182880" lvl="1" marL="457200" rtl="0" algn="l">
              <a:lnSpc>
                <a:spcPct val="90000"/>
              </a:lnSpc>
              <a:spcBef>
                <a:spcPts val="600"/>
              </a:spcBef>
              <a:spcAft>
                <a:spcPts val="0"/>
              </a:spcAft>
              <a:buSzPts val="1600"/>
              <a:buChar char="●"/>
            </a:pPr>
            <a:r>
              <a:rPr lang="nl-BE"/>
              <a:t>In een Tecoloy hulsel</a:t>
            </a:r>
            <a:endParaRPr/>
          </a:p>
          <a:p>
            <a:pPr indent="0" lvl="0" marL="0" rtl="0" algn="l">
              <a:lnSpc>
                <a:spcPct val="95000"/>
              </a:lnSpc>
              <a:spcBef>
                <a:spcPts val="1700"/>
              </a:spcBef>
              <a:spcAft>
                <a:spcPts val="0"/>
              </a:spcAft>
              <a:buSzPts val="1440"/>
              <a:buNone/>
            </a:pPr>
            <a:r>
              <a:rPr lang="nl-BE"/>
              <a:t>Dit geeft 2 soorten straling</a:t>
            </a:r>
            <a:endParaRPr/>
          </a:p>
          <a:p>
            <a:pPr indent="-182880" lvl="1" marL="457200" rtl="0" algn="l">
              <a:lnSpc>
                <a:spcPct val="90000"/>
              </a:lnSpc>
              <a:spcBef>
                <a:spcPts val="500"/>
              </a:spcBef>
              <a:spcAft>
                <a:spcPts val="0"/>
              </a:spcAft>
              <a:buSzPts val="1600"/>
              <a:buChar char="●"/>
            </a:pPr>
            <a:r>
              <a:rPr lang="nl-BE">
                <a:solidFill>
                  <a:srgbClr val="374768"/>
                </a:solidFill>
                <a:latin typeface="Raleway SemiBold"/>
                <a:ea typeface="Raleway SemiBold"/>
                <a:cs typeface="Raleway SemiBold"/>
                <a:sym typeface="Raleway SemiBold"/>
              </a:rPr>
              <a:t>Convectie straling: </a:t>
            </a:r>
            <a:r>
              <a:rPr lang="nl-BE"/>
              <a:t>warmtestraling zoals van een radiator</a:t>
            </a:r>
            <a:endParaRPr/>
          </a:p>
          <a:p>
            <a:pPr indent="-182880" lvl="1" marL="457200" rtl="0" algn="l">
              <a:lnSpc>
                <a:spcPct val="90000"/>
              </a:lnSpc>
              <a:spcBef>
                <a:spcPts val="600"/>
              </a:spcBef>
              <a:spcAft>
                <a:spcPts val="0"/>
              </a:spcAft>
              <a:buSzPts val="1600"/>
              <a:buChar char="●"/>
            </a:pPr>
            <a:r>
              <a:rPr lang="nl-BE">
                <a:solidFill>
                  <a:srgbClr val="374768"/>
                </a:solidFill>
                <a:latin typeface="Raleway SemiBold"/>
                <a:ea typeface="Raleway SemiBold"/>
                <a:cs typeface="Raleway SemiBold"/>
                <a:sym typeface="Raleway SemiBold"/>
              </a:rPr>
              <a:t>IR straling</a:t>
            </a:r>
            <a:r>
              <a:rPr lang="nl-BE"/>
              <a:t> in relatie tot de temperatuur</a:t>
            </a:r>
            <a:endParaRPr/>
          </a:p>
          <a:p>
            <a:pPr indent="0" lvl="0" marL="0" rtl="0" algn="l">
              <a:lnSpc>
                <a:spcPct val="95000"/>
              </a:lnSpc>
              <a:spcBef>
                <a:spcPts val="1700"/>
              </a:spcBef>
              <a:spcAft>
                <a:spcPts val="0"/>
              </a:spcAft>
              <a:buSzPts val="1440"/>
              <a:buNone/>
            </a:pPr>
            <a:r>
              <a:rPr lang="nl-BE"/>
              <a:t>Door de unieke vorm van onze elementen hebben ze verschillende temperaturen op verschillende plaatsen = IR range tussen de 5.600 en 7.000 nm.</a:t>
            </a:r>
            <a:endParaRPr/>
          </a:p>
          <a:p>
            <a:pPr indent="0" lvl="0" marL="0" rtl="0" algn="l">
              <a:lnSpc>
                <a:spcPct val="95000"/>
              </a:lnSpc>
              <a:spcBef>
                <a:spcPts val="1700"/>
              </a:spcBef>
              <a:spcAft>
                <a:spcPts val="0"/>
              </a:spcAft>
              <a:buSzPts val="1440"/>
              <a:buNone/>
            </a:pPr>
            <a:r>
              <a:t/>
            </a:r>
            <a:endParaRPr/>
          </a:p>
        </p:txBody>
      </p:sp>
      <p:sp>
        <p:nvSpPr>
          <p:cNvPr id="155" name="Google Shape;155;p9"/>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156" name="Google Shape;156;p9"/>
          <p:cNvPicPr preferRelativeResize="0"/>
          <p:nvPr/>
        </p:nvPicPr>
        <p:blipFill rotWithShape="1">
          <a:blip r:embed="rId3">
            <a:alphaModFix/>
          </a:blip>
          <a:srcRect b="4104" l="6243" r="7765" t="0"/>
          <a:stretch/>
        </p:blipFill>
        <p:spPr>
          <a:xfrm>
            <a:off x="621125" y="3209925"/>
            <a:ext cx="4554623" cy="2046275"/>
          </a:xfrm>
          <a:prstGeom prst="rect">
            <a:avLst/>
          </a:prstGeom>
          <a:noFill/>
          <a:ln>
            <a:noFill/>
          </a:ln>
        </p:spPr>
      </p:pic>
      <p:sp>
        <p:nvSpPr>
          <p:cNvPr id="157" name="Google Shape;157;p9"/>
          <p:cNvSpPr/>
          <p:nvPr/>
        </p:nvSpPr>
        <p:spPr>
          <a:xfrm>
            <a:off x="-90300" y="2249550"/>
            <a:ext cx="5490900" cy="4159200"/>
          </a:xfrm>
          <a:prstGeom prst="rect">
            <a:avLst/>
          </a:prstGeom>
          <a:solidFill>
            <a:srgbClr val="374768">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5"/>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Opwarmen van binnenuit </a:t>
            </a:r>
            <a:endParaRPr/>
          </a:p>
          <a:p>
            <a:pPr indent="0" lvl="0" marL="0" rtl="0" algn="l">
              <a:lnSpc>
                <a:spcPct val="90000"/>
              </a:lnSpc>
              <a:spcBef>
                <a:spcPts val="0"/>
              </a:spcBef>
              <a:spcAft>
                <a:spcPts val="0"/>
              </a:spcAft>
              <a:buClr>
                <a:schemeClr val="dk1"/>
              </a:buClr>
              <a:buSzPts val="4400"/>
              <a:buFont typeface="Century Schoolbook"/>
              <a:buNone/>
            </a:pPr>
            <a:r>
              <a:rPr lang="nl-BE"/>
              <a:t>vs warmtecabine</a:t>
            </a:r>
            <a:endParaRPr/>
          </a:p>
        </p:txBody>
      </p:sp>
      <p:sp>
        <p:nvSpPr>
          <p:cNvPr id="163" name="Google Shape;163;p15"/>
          <p:cNvSpPr txBox="1"/>
          <p:nvPr>
            <p:ph idx="1" type="body"/>
          </p:nvPr>
        </p:nvSpPr>
        <p:spPr>
          <a:xfrm>
            <a:off x="540000" y="2250000"/>
            <a:ext cx="4860600" cy="43512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440"/>
              <a:buNone/>
            </a:pPr>
            <a:r>
              <a:rPr lang="nl-BE" sz="1400"/>
              <a:t>In een traditionele Finse sauna of warmtecabine:</a:t>
            </a:r>
            <a:endParaRPr sz="1400"/>
          </a:p>
          <a:p>
            <a:pPr indent="-182880" lvl="1" marL="457200" rtl="0" algn="l">
              <a:lnSpc>
                <a:spcPct val="90000"/>
              </a:lnSpc>
              <a:spcBef>
                <a:spcPts val="500"/>
              </a:spcBef>
              <a:spcAft>
                <a:spcPts val="0"/>
              </a:spcAft>
              <a:buSzPts val="1600"/>
              <a:buChar char="●"/>
            </a:pPr>
            <a:r>
              <a:rPr lang="nl-BE"/>
              <a:t>De omgeving wordt opgewarmd.</a:t>
            </a:r>
            <a:endParaRPr/>
          </a:p>
          <a:p>
            <a:pPr indent="-182880" lvl="1" marL="457200" rtl="0" algn="l">
              <a:lnSpc>
                <a:spcPct val="90000"/>
              </a:lnSpc>
              <a:spcBef>
                <a:spcPts val="600"/>
              </a:spcBef>
              <a:spcAft>
                <a:spcPts val="0"/>
              </a:spcAft>
              <a:buSzPts val="1600"/>
              <a:buChar char="●"/>
            </a:pPr>
            <a:r>
              <a:rPr lang="nl-BE"/>
              <a:t>Deze warmt de huid op.</a:t>
            </a:r>
            <a:endParaRPr/>
          </a:p>
          <a:p>
            <a:pPr indent="-182880" lvl="1" marL="457200" rtl="0" algn="l">
              <a:lnSpc>
                <a:spcPct val="90000"/>
              </a:lnSpc>
              <a:spcBef>
                <a:spcPts val="600"/>
              </a:spcBef>
              <a:spcAft>
                <a:spcPts val="0"/>
              </a:spcAft>
              <a:buSzPts val="1600"/>
              <a:buChar char="●"/>
            </a:pPr>
            <a:r>
              <a:rPr lang="nl-BE"/>
              <a:t>Ons lichaam probeert af te koelen en stuurt bloed naar de huid en we gaan zweten.</a:t>
            </a:r>
            <a:endParaRPr/>
          </a:p>
          <a:p>
            <a:pPr indent="-182880" lvl="1" marL="457200" rtl="0" algn="l">
              <a:lnSpc>
                <a:spcPct val="90000"/>
              </a:lnSpc>
              <a:spcBef>
                <a:spcPts val="600"/>
              </a:spcBef>
              <a:spcAft>
                <a:spcPts val="0"/>
              </a:spcAft>
              <a:buSzPts val="1600"/>
              <a:buChar char="●"/>
            </a:pPr>
            <a:r>
              <a:rPr lang="nl-BE"/>
              <a:t>Het bloed warmt er op en er wordt meer bloed naar de huid gestuurd, het bloed blijft er vast hangen.</a:t>
            </a:r>
            <a:endParaRPr/>
          </a:p>
          <a:p>
            <a:pPr indent="-182880" lvl="1" marL="457200" rtl="0" algn="l">
              <a:lnSpc>
                <a:spcPct val="90000"/>
              </a:lnSpc>
              <a:spcBef>
                <a:spcPts val="600"/>
              </a:spcBef>
              <a:spcAft>
                <a:spcPts val="0"/>
              </a:spcAft>
              <a:buSzPts val="1600"/>
              <a:buChar char="●"/>
            </a:pPr>
            <a:r>
              <a:rPr lang="nl-BE"/>
              <a:t>Dit zorgt voor een oncomfortabel/ benauwend gevoel en hierdoor moeten we de sauna verlaten.</a:t>
            </a:r>
            <a:endParaRPr/>
          </a:p>
          <a:p>
            <a:pPr indent="-182880" lvl="1" marL="457200" rtl="0" algn="l">
              <a:lnSpc>
                <a:spcPct val="90000"/>
              </a:lnSpc>
              <a:spcBef>
                <a:spcPts val="600"/>
              </a:spcBef>
              <a:spcAft>
                <a:spcPts val="0"/>
              </a:spcAft>
              <a:buSzPts val="1600"/>
              <a:buChar char="●"/>
            </a:pPr>
            <a:r>
              <a:rPr lang="nl-BE"/>
              <a:t>Dit is tevens zeer belastend voor het hart en daarom wordt een Finse sauna afgeraden voor oudere mensen.</a:t>
            </a:r>
            <a:endParaRPr/>
          </a:p>
          <a:p>
            <a:pPr indent="0" lvl="0" marL="0" rtl="0" algn="l">
              <a:lnSpc>
                <a:spcPct val="95000"/>
              </a:lnSpc>
              <a:spcBef>
                <a:spcPts val="1700"/>
              </a:spcBef>
              <a:spcAft>
                <a:spcPts val="0"/>
              </a:spcAft>
              <a:buSzPts val="1440"/>
              <a:buNone/>
            </a:pPr>
            <a:r>
              <a:rPr b="1" lang="nl-BE">
                <a:solidFill>
                  <a:srgbClr val="374768"/>
                </a:solidFill>
                <a:latin typeface="Raleway"/>
                <a:ea typeface="Raleway"/>
                <a:cs typeface="Raleway"/>
                <a:sym typeface="Raleway"/>
              </a:rPr>
              <a:t>Bij een Health Mate sauna warmen we van binnenuit op waardoor dit benauwend gevoel niet optreedt omdat het bloed nog kan afkoelen. Hierdoor kunnen we langer met een verhoogde hartslag in de sauna blijven en is dit minder belastend.</a:t>
            </a:r>
            <a:endParaRPr b="1">
              <a:solidFill>
                <a:srgbClr val="374768"/>
              </a:solidFill>
              <a:latin typeface="Raleway"/>
              <a:ea typeface="Raleway"/>
              <a:cs typeface="Raleway"/>
              <a:sym typeface="Raleway"/>
            </a:endParaRPr>
          </a:p>
        </p:txBody>
      </p:sp>
      <p:sp>
        <p:nvSpPr>
          <p:cNvPr id="164" name="Google Shape;164;p15"/>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165" name="Google Shape;165;p15"/>
          <p:cNvPicPr preferRelativeResize="0"/>
          <p:nvPr/>
        </p:nvPicPr>
        <p:blipFill rotWithShape="1">
          <a:blip r:embed="rId3">
            <a:alphaModFix/>
          </a:blip>
          <a:srcRect b="0" l="22167" r="32009" t="0"/>
          <a:stretch/>
        </p:blipFill>
        <p:spPr>
          <a:xfrm>
            <a:off x="6119825" y="0"/>
            <a:ext cx="5586401" cy="6857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De juiste golflengte</a:t>
            </a:r>
            <a:endParaRPr/>
          </a:p>
        </p:txBody>
      </p:sp>
      <p:sp>
        <p:nvSpPr>
          <p:cNvPr id="171" name="Google Shape;171;p7"/>
          <p:cNvSpPr txBox="1"/>
          <p:nvPr>
            <p:ph idx="12" type="sldNum"/>
          </p:nvPr>
        </p:nvSpPr>
        <p:spPr>
          <a:xfrm>
            <a:off x="11706225" y="616107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172" name="Google Shape;172;p7"/>
          <p:cNvPicPr preferRelativeResize="0"/>
          <p:nvPr/>
        </p:nvPicPr>
        <p:blipFill rotWithShape="1">
          <a:blip r:embed="rId3">
            <a:alphaModFix/>
          </a:blip>
          <a:srcRect b="0" l="0" r="0" t="15775"/>
          <a:stretch/>
        </p:blipFill>
        <p:spPr>
          <a:xfrm>
            <a:off x="539751" y="2305033"/>
            <a:ext cx="10619999" cy="4256116"/>
          </a:xfrm>
          <a:prstGeom prst="rect">
            <a:avLst/>
          </a:prstGeom>
          <a:noFill/>
          <a:ln>
            <a:noFill/>
          </a:ln>
        </p:spPr>
      </p:pic>
      <p:sp>
        <p:nvSpPr>
          <p:cNvPr id="173" name="Google Shape;173;p7"/>
          <p:cNvSpPr/>
          <p:nvPr/>
        </p:nvSpPr>
        <p:spPr>
          <a:xfrm>
            <a:off x="539750" y="1848850"/>
            <a:ext cx="4956300" cy="504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600"/>
              <a:buFont typeface="Arial"/>
              <a:buNone/>
            </a:pPr>
            <a:r>
              <a:rPr b="1" i="0" lang="nl-BE" sz="1400" u="none" cap="none" strike="noStrike">
                <a:solidFill>
                  <a:srgbClr val="374768"/>
                </a:solidFill>
                <a:latin typeface="Raleway"/>
                <a:ea typeface="Raleway"/>
                <a:cs typeface="Raleway"/>
                <a:sym typeface="Raleway"/>
              </a:rPr>
              <a:t>Waarom het stralingsbereik zo belangrijk is.</a:t>
            </a:r>
            <a:endParaRPr b="0" i="0" sz="1400" u="none" cap="none" strike="noStrike">
              <a:solidFill>
                <a:srgbClr val="374768"/>
              </a:solidFill>
              <a:latin typeface="Raleway Light"/>
              <a:ea typeface="Raleway Light"/>
              <a:cs typeface="Raleway Light"/>
              <a:sym typeface="Raleway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p:nvPr/>
        </p:nvSpPr>
        <p:spPr>
          <a:xfrm>
            <a:off x="0" y="0"/>
            <a:ext cx="6119700" cy="6858000"/>
          </a:xfrm>
          <a:prstGeom prst="rect">
            <a:avLst/>
          </a:prstGeom>
          <a:solidFill>
            <a:srgbClr val="374768">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6"/>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Rekening houden met EMF</a:t>
            </a:r>
            <a:endParaRPr/>
          </a:p>
        </p:txBody>
      </p:sp>
      <p:sp>
        <p:nvSpPr>
          <p:cNvPr id="180" name="Google Shape;180;p16"/>
          <p:cNvSpPr txBox="1"/>
          <p:nvPr>
            <p:ph idx="1" type="body"/>
          </p:nvPr>
        </p:nvSpPr>
        <p:spPr>
          <a:xfrm>
            <a:off x="540000" y="2250000"/>
            <a:ext cx="5089200" cy="21750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280"/>
              <a:buNone/>
            </a:pPr>
            <a:r>
              <a:rPr lang="nl-BE" sz="1400"/>
              <a:t>Electromagnetic Field: </a:t>
            </a:r>
            <a:endParaRPr sz="1400"/>
          </a:p>
          <a:p>
            <a:pPr indent="0" lvl="0" marL="0" rtl="0" algn="l">
              <a:lnSpc>
                <a:spcPct val="95000"/>
              </a:lnSpc>
              <a:spcBef>
                <a:spcPts val="1600"/>
              </a:spcBef>
              <a:spcAft>
                <a:spcPts val="0"/>
              </a:spcAft>
              <a:buSzPts val="1280"/>
              <a:buNone/>
            </a:pPr>
            <a:r>
              <a:rPr lang="nl-BE">
                <a:solidFill>
                  <a:srgbClr val="374768"/>
                </a:solidFill>
              </a:rPr>
              <a:t>Alles wat elektriciteit gebruikt, creëert een elektromagnetisch veld.</a:t>
            </a:r>
            <a:endParaRPr>
              <a:solidFill>
                <a:srgbClr val="374768"/>
              </a:solidFill>
            </a:endParaRPr>
          </a:p>
          <a:p>
            <a:pPr indent="0" lvl="0" marL="0" rtl="0" algn="l">
              <a:lnSpc>
                <a:spcPct val="95000"/>
              </a:lnSpc>
              <a:spcBef>
                <a:spcPts val="1600"/>
              </a:spcBef>
              <a:spcAft>
                <a:spcPts val="0"/>
              </a:spcAft>
              <a:buSzPts val="1280"/>
              <a:buNone/>
            </a:pPr>
            <a:r>
              <a:rPr lang="nl-BE">
                <a:latin typeface="Raleway Light"/>
                <a:ea typeface="Raleway Light"/>
                <a:cs typeface="Raleway Light"/>
                <a:sym typeface="Raleway Light"/>
              </a:rPr>
              <a:t>Op dit moment bestaan er geen langetermijnstudies over de schadelijke gevolgen van blootstelling aan EMF.</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rPr lang="nl-BE">
                <a:latin typeface="Raleway Light"/>
                <a:ea typeface="Raleway Light"/>
                <a:cs typeface="Raleway Light"/>
                <a:sym typeface="Raleway Light"/>
              </a:rPr>
              <a:t>Er zijn wel advieswaardes waar elektrische toestellen aan moeten voldoen.</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rPr lang="nl-BE">
                <a:latin typeface="Raleway Light"/>
                <a:ea typeface="Raleway Light"/>
                <a:cs typeface="Raleway Light"/>
                <a:sym typeface="Raleway Light"/>
              </a:rPr>
              <a:t>Onze Tecoloy elementen zijn getest en gecertifieerd en stralen maximaal 6 keer minder uit dan toegestaan wat minder is dan een gloeilamp.</a:t>
            </a:r>
            <a:endParaRPr sz="1600"/>
          </a:p>
        </p:txBody>
      </p:sp>
      <p:pic>
        <p:nvPicPr>
          <p:cNvPr descr="Elektromagnetische velden en straling, wat is dat precies? – Energids" id="181" name="Google Shape;181;p16"/>
          <p:cNvPicPr preferRelativeResize="0"/>
          <p:nvPr/>
        </p:nvPicPr>
        <p:blipFill rotWithShape="1">
          <a:blip r:embed="rId3">
            <a:alphaModFix/>
          </a:blip>
          <a:srcRect b="0" l="0" r="0" t="0"/>
          <a:stretch/>
        </p:blipFill>
        <p:spPr>
          <a:xfrm>
            <a:off x="6119825" y="2252050"/>
            <a:ext cx="5040300" cy="2652025"/>
          </a:xfrm>
          <a:prstGeom prst="rect">
            <a:avLst/>
          </a:prstGeom>
          <a:noFill/>
          <a:ln>
            <a:noFill/>
          </a:ln>
        </p:spPr>
      </p:pic>
      <p:sp>
        <p:nvSpPr>
          <p:cNvPr id="182" name="Google Shape;182;p16"/>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183" name="Google Shape;183;p16"/>
          <p:cNvPicPr preferRelativeResize="0"/>
          <p:nvPr/>
        </p:nvPicPr>
        <p:blipFill rotWithShape="1">
          <a:blip r:embed="rId4">
            <a:alphaModFix/>
          </a:blip>
          <a:srcRect b="0" l="0" r="0" t="0"/>
          <a:stretch/>
        </p:blipFill>
        <p:spPr>
          <a:xfrm>
            <a:off x="-104775" y="5269150"/>
            <a:ext cx="11887201" cy="365671"/>
          </a:xfrm>
          <a:prstGeom prst="rect">
            <a:avLst/>
          </a:prstGeom>
          <a:noFill/>
          <a:ln>
            <a:noFill/>
          </a:ln>
        </p:spPr>
      </p:pic>
      <p:sp>
        <p:nvSpPr>
          <p:cNvPr id="184" name="Google Shape;184;p16"/>
          <p:cNvSpPr/>
          <p:nvPr/>
        </p:nvSpPr>
        <p:spPr>
          <a:xfrm>
            <a:off x="11160125" y="0"/>
            <a:ext cx="1389000" cy="6858000"/>
          </a:xfrm>
          <a:prstGeom prst="rect">
            <a:avLst/>
          </a:prstGeom>
          <a:solidFill>
            <a:srgbClr val="374768">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Full spectrum of niet</a:t>
            </a:r>
            <a:endParaRPr/>
          </a:p>
        </p:txBody>
      </p:sp>
      <p:sp>
        <p:nvSpPr>
          <p:cNvPr id="190" name="Google Shape;190;p10"/>
          <p:cNvSpPr txBox="1"/>
          <p:nvPr>
            <p:ph idx="12" type="sldNum"/>
          </p:nvPr>
        </p:nvSpPr>
        <p:spPr>
          <a:xfrm>
            <a:off x="11610976" y="6180125"/>
            <a:ext cx="638100" cy="593700"/>
          </a:xfrm>
          <a:prstGeom prst="rect">
            <a:avLst/>
          </a:prstGeom>
          <a:noFill/>
          <a:ln>
            <a:noFill/>
          </a:ln>
        </p:spPr>
        <p:txBody>
          <a:bodyPr anchorCtr="0" anchor="ctr" bIns="45700" lIns="45700" spcFirstLastPara="1" rIns="45700" wrap="square" tIns="45700">
            <a:normAutofit lnSpcReduction="10000"/>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nl-BE"/>
              <a:t>‹#›</a:t>
            </a:fld>
            <a:endParaRPr sz="3300"/>
          </a:p>
        </p:txBody>
      </p:sp>
      <p:pic>
        <p:nvPicPr>
          <p:cNvPr id="191" name="Google Shape;191;p10"/>
          <p:cNvPicPr preferRelativeResize="0"/>
          <p:nvPr/>
        </p:nvPicPr>
        <p:blipFill rotWithShape="1">
          <a:blip r:embed="rId3">
            <a:alphaModFix amt="15000"/>
          </a:blip>
          <a:srcRect b="0" l="0" r="0" t="0"/>
          <a:stretch/>
        </p:blipFill>
        <p:spPr>
          <a:xfrm flipH="1" rot="10800000">
            <a:off x="-3112" y="3813716"/>
            <a:ext cx="11706225" cy="2595032"/>
          </a:xfrm>
          <a:prstGeom prst="rect">
            <a:avLst/>
          </a:prstGeom>
          <a:noFill/>
          <a:ln>
            <a:noFill/>
          </a:ln>
        </p:spPr>
      </p:pic>
      <p:sp>
        <p:nvSpPr>
          <p:cNvPr id="192" name="Google Shape;192;p10"/>
          <p:cNvSpPr txBox="1"/>
          <p:nvPr>
            <p:ph idx="1" type="body"/>
          </p:nvPr>
        </p:nvSpPr>
        <p:spPr>
          <a:xfrm>
            <a:off x="540000" y="2253550"/>
            <a:ext cx="4860000" cy="41544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440"/>
              <a:buNone/>
            </a:pPr>
            <a:r>
              <a:rPr lang="nl-BE"/>
              <a:t>Een Health Mate professional sauna is marketingtechnisch ook een full spectrum sauna:</a:t>
            </a:r>
            <a:endParaRPr/>
          </a:p>
          <a:p>
            <a:pPr indent="-182880" lvl="1" marL="457200" rtl="0" algn="l">
              <a:lnSpc>
                <a:spcPct val="90000"/>
              </a:lnSpc>
              <a:spcBef>
                <a:spcPts val="500"/>
              </a:spcBef>
              <a:spcAft>
                <a:spcPts val="0"/>
              </a:spcAft>
              <a:buSzPts val="1600"/>
              <a:buChar char="●"/>
            </a:pPr>
            <a:r>
              <a:rPr lang="nl-BE"/>
              <a:t>De LED op rood licht straalt korte golf uit (zijn gelijkaardige LED panelen zoals de lichttherapie tegels), deze werken echter enkel als je er vlakbij bent.</a:t>
            </a:r>
            <a:endParaRPr/>
          </a:p>
          <a:p>
            <a:pPr indent="-182880" lvl="1" marL="457200" rtl="0" algn="l">
              <a:lnSpc>
                <a:spcPct val="90000"/>
              </a:lnSpc>
              <a:spcBef>
                <a:spcPts val="600"/>
              </a:spcBef>
              <a:spcAft>
                <a:spcPts val="0"/>
              </a:spcAft>
              <a:buSzPts val="1600"/>
              <a:buChar char="●"/>
            </a:pPr>
            <a:r>
              <a:rPr lang="nl-BE"/>
              <a:t>De vloerverwarming is middengolf.</a:t>
            </a:r>
            <a:endParaRPr/>
          </a:p>
          <a:p>
            <a:pPr indent="-182880" lvl="1" marL="457200" rtl="0" algn="l">
              <a:lnSpc>
                <a:spcPct val="90000"/>
              </a:lnSpc>
              <a:spcBef>
                <a:spcPts val="600"/>
              </a:spcBef>
              <a:spcAft>
                <a:spcPts val="0"/>
              </a:spcAft>
              <a:buSzPts val="1600"/>
              <a:buChar char="●"/>
            </a:pPr>
            <a:r>
              <a:rPr lang="nl-BE"/>
              <a:t>De Tecoloy elementen lange golf.</a:t>
            </a:r>
            <a:endParaRPr/>
          </a:p>
          <a:p>
            <a:pPr indent="0" lvl="0" marL="0" rtl="0" algn="l">
              <a:lnSpc>
                <a:spcPct val="95000"/>
              </a:lnSpc>
              <a:spcBef>
                <a:spcPts val="1700"/>
              </a:spcBef>
              <a:spcAft>
                <a:spcPts val="0"/>
              </a:spcAft>
              <a:buSzPts val="1440"/>
              <a:buNone/>
            </a:pPr>
            <a:r>
              <a:rPr lang="nl-BE"/>
              <a:t>Voor ons zijn enkel de lange golf stralen van belang;</a:t>
            </a:r>
            <a:br>
              <a:rPr lang="nl-BE"/>
            </a:br>
            <a:r>
              <a:rPr lang="nl-BE"/>
              <a:t>daarom claimen we dit ook niet.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3a853370a6_5_172"/>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1400"/>
              </a:spcBef>
              <a:spcAft>
                <a:spcPts val="0"/>
              </a:spcAft>
              <a:buSzPts val="1440"/>
              <a:buNone/>
            </a:pPr>
            <a:r>
              <a:t/>
            </a:r>
            <a:endParaRPr/>
          </a:p>
        </p:txBody>
      </p:sp>
      <p:sp>
        <p:nvSpPr>
          <p:cNvPr id="199" name="Google Shape;199;g23a853370a6_5_172"/>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sp>
        <p:nvSpPr>
          <p:cNvPr id="200" name="Google Shape;200;g23a853370a6_5_172"/>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t/>
            </a:r>
            <a:endParaRPr/>
          </a:p>
        </p:txBody>
      </p:sp>
      <p:pic>
        <p:nvPicPr>
          <p:cNvPr id="201" name="Google Shape;201;g23a853370a6_5_172"/>
          <p:cNvPicPr preferRelativeResize="0"/>
          <p:nvPr/>
        </p:nvPicPr>
        <p:blipFill rotWithShape="1">
          <a:blip r:embed="rId3">
            <a:alphaModFix/>
          </a:blip>
          <a:srcRect b="1943" l="7116" r="3701" t="8012"/>
          <a:stretch/>
        </p:blipFill>
        <p:spPr>
          <a:xfrm>
            <a:off x="0" y="0"/>
            <a:ext cx="11706225" cy="7057624"/>
          </a:xfrm>
          <a:prstGeom prst="rect">
            <a:avLst/>
          </a:prstGeom>
          <a:noFill/>
          <a:ln>
            <a:noFill/>
          </a:ln>
        </p:spPr>
      </p:pic>
      <p:pic>
        <p:nvPicPr>
          <p:cNvPr id="202" name="Google Shape;202;g23a853370a6_5_172"/>
          <p:cNvPicPr preferRelativeResize="0"/>
          <p:nvPr/>
        </p:nvPicPr>
        <p:blipFill rotWithShape="1">
          <a:blip r:embed="rId4">
            <a:alphaModFix amt="50000"/>
          </a:blip>
          <a:srcRect b="38815" l="0" r="0" t="0"/>
          <a:stretch/>
        </p:blipFill>
        <p:spPr>
          <a:xfrm>
            <a:off x="2828513" y="3305475"/>
            <a:ext cx="5909627" cy="3615790"/>
          </a:xfrm>
          <a:prstGeom prst="rect">
            <a:avLst/>
          </a:prstGeom>
          <a:noFill/>
          <a:ln>
            <a:noFill/>
          </a:ln>
        </p:spPr>
      </p:pic>
      <p:sp>
        <p:nvSpPr>
          <p:cNvPr id="203" name="Google Shape;203;g23a853370a6_5_172"/>
          <p:cNvSpPr txBox="1"/>
          <p:nvPr>
            <p:ph type="title"/>
          </p:nvPr>
        </p:nvSpPr>
        <p:spPr>
          <a:xfrm>
            <a:off x="543113" y="4724850"/>
            <a:ext cx="10620000" cy="998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Schoolbook"/>
              <a:buNone/>
            </a:pPr>
            <a:r>
              <a:rPr lang="nl-BE">
                <a:solidFill>
                  <a:schemeClr val="lt1"/>
                </a:solidFill>
              </a:rPr>
              <a:t>Effect op het lichaam</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p:nvPr/>
        </p:nvSpPr>
        <p:spPr>
          <a:xfrm>
            <a:off x="-76200" y="-47625"/>
            <a:ext cx="11839500" cy="6905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1"/>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solidFill>
                  <a:schemeClr val="lt1"/>
                </a:solidFill>
              </a:rPr>
              <a:t>Health Mate: de therapeutische werking</a:t>
            </a:r>
            <a:endParaRPr>
              <a:solidFill>
                <a:schemeClr val="lt1"/>
              </a:solidFill>
            </a:endParaRPr>
          </a:p>
        </p:txBody>
      </p:sp>
      <p:sp>
        <p:nvSpPr>
          <p:cNvPr id="210" name="Google Shape;210;p11"/>
          <p:cNvSpPr txBox="1"/>
          <p:nvPr>
            <p:ph idx="1" type="body"/>
          </p:nvPr>
        </p:nvSpPr>
        <p:spPr>
          <a:xfrm>
            <a:off x="6119825" y="2249500"/>
            <a:ext cx="5040300" cy="4159200"/>
          </a:xfrm>
          <a:prstGeom prst="rect">
            <a:avLst/>
          </a:prstGeom>
          <a:noFill/>
          <a:ln>
            <a:noFill/>
          </a:ln>
        </p:spPr>
        <p:txBody>
          <a:bodyPr anchorCtr="0" anchor="ctr" bIns="45700" lIns="91425" spcFirstLastPara="1" rIns="91425" wrap="square" tIns="45700">
            <a:normAutofit/>
          </a:bodyPr>
          <a:lstStyle/>
          <a:p>
            <a:pPr indent="0" lvl="0" marL="0" rtl="0" algn="l">
              <a:lnSpc>
                <a:spcPct val="95000"/>
              </a:lnSpc>
              <a:spcBef>
                <a:spcPts val="0"/>
              </a:spcBef>
              <a:spcAft>
                <a:spcPts val="0"/>
              </a:spcAft>
              <a:buSzPts val="1440"/>
              <a:buNone/>
            </a:pPr>
            <a:r>
              <a:rPr lang="nl-BE">
                <a:solidFill>
                  <a:schemeClr val="lt1"/>
                </a:solidFill>
              </a:rPr>
              <a:t>De combinatie van:</a:t>
            </a:r>
            <a:endParaRPr>
              <a:solidFill>
                <a:schemeClr val="lt1"/>
              </a:solidFill>
            </a:endParaRPr>
          </a:p>
          <a:p>
            <a:pPr indent="-320040" lvl="0" marL="457200" rtl="0" algn="l">
              <a:lnSpc>
                <a:spcPct val="90000"/>
              </a:lnSpc>
              <a:spcBef>
                <a:spcPts val="500"/>
              </a:spcBef>
              <a:spcAft>
                <a:spcPts val="0"/>
              </a:spcAft>
              <a:buClr>
                <a:schemeClr val="lt1"/>
              </a:buClr>
              <a:buSzPts val="1440"/>
              <a:buFont typeface="Raleway"/>
              <a:buChar char="•"/>
            </a:pPr>
            <a:r>
              <a:rPr lang="nl-BE">
                <a:solidFill>
                  <a:schemeClr val="lt1"/>
                </a:solidFill>
                <a:latin typeface="Raleway"/>
                <a:ea typeface="Raleway"/>
                <a:cs typeface="Raleway"/>
                <a:sym typeface="Raleway"/>
              </a:rPr>
              <a:t>De bloedvaten die open staan door de warmte.</a:t>
            </a:r>
            <a:endParaRPr>
              <a:solidFill>
                <a:schemeClr val="lt1"/>
              </a:solidFill>
              <a:latin typeface="Raleway"/>
              <a:ea typeface="Raleway"/>
              <a:cs typeface="Raleway"/>
              <a:sym typeface="Raleway"/>
            </a:endParaRPr>
          </a:p>
          <a:p>
            <a:pPr indent="-320040" lvl="0" marL="457200" rtl="0" algn="l">
              <a:lnSpc>
                <a:spcPct val="90000"/>
              </a:lnSpc>
              <a:spcBef>
                <a:spcPts val="0"/>
              </a:spcBef>
              <a:spcAft>
                <a:spcPts val="0"/>
              </a:spcAft>
              <a:buClr>
                <a:schemeClr val="lt1"/>
              </a:buClr>
              <a:buSzPts val="1440"/>
              <a:buFont typeface="Raleway"/>
              <a:buChar char="•"/>
            </a:pPr>
            <a:r>
              <a:rPr lang="nl-BE">
                <a:solidFill>
                  <a:schemeClr val="lt1"/>
                </a:solidFill>
                <a:latin typeface="Raleway"/>
                <a:ea typeface="Raleway"/>
                <a:cs typeface="Raleway"/>
                <a:sym typeface="Raleway"/>
              </a:rPr>
              <a:t>De verhoogde hartslag.</a:t>
            </a:r>
            <a:endParaRPr>
              <a:solidFill>
                <a:schemeClr val="lt1"/>
              </a:solidFill>
              <a:latin typeface="Raleway"/>
              <a:ea typeface="Raleway"/>
              <a:cs typeface="Raleway"/>
              <a:sym typeface="Raleway"/>
            </a:endParaRPr>
          </a:p>
          <a:p>
            <a:pPr indent="0" lvl="0" marL="0" rtl="0" algn="l">
              <a:lnSpc>
                <a:spcPct val="95000"/>
              </a:lnSpc>
              <a:spcBef>
                <a:spcPts val="1700"/>
              </a:spcBef>
              <a:spcAft>
                <a:spcPts val="0"/>
              </a:spcAft>
              <a:buSzPts val="1440"/>
              <a:buNone/>
            </a:pPr>
            <a:r>
              <a:rPr lang="nl-BE">
                <a:solidFill>
                  <a:schemeClr val="lt1"/>
                </a:solidFill>
              </a:rPr>
              <a:t>Zorgen voor een stimulatie van de groei van de bloedvaten</a:t>
            </a:r>
            <a:endParaRPr>
              <a:solidFill>
                <a:schemeClr val="lt1"/>
              </a:solidFill>
            </a:endParaRPr>
          </a:p>
          <a:p>
            <a:pPr indent="-320040" lvl="0" marL="457200" rtl="0" algn="l">
              <a:lnSpc>
                <a:spcPct val="90000"/>
              </a:lnSpc>
              <a:spcBef>
                <a:spcPts val="500"/>
              </a:spcBef>
              <a:spcAft>
                <a:spcPts val="0"/>
              </a:spcAft>
              <a:buClr>
                <a:schemeClr val="lt1"/>
              </a:buClr>
              <a:buSzPts val="1440"/>
              <a:buFont typeface="Raleway"/>
              <a:buChar char="•"/>
            </a:pPr>
            <a:r>
              <a:rPr lang="nl-BE">
                <a:solidFill>
                  <a:schemeClr val="lt1"/>
                </a:solidFill>
                <a:latin typeface="Raleway"/>
                <a:ea typeface="Raleway"/>
                <a:cs typeface="Raleway"/>
                <a:sym typeface="Raleway"/>
              </a:rPr>
              <a:t>Extra microbloedvaten</a:t>
            </a:r>
            <a:endParaRPr>
              <a:solidFill>
                <a:schemeClr val="lt1"/>
              </a:solidFill>
              <a:latin typeface="Raleway"/>
              <a:ea typeface="Raleway"/>
              <a:cs typeface="Raleway"/>
              <a:sym typeface="Raleway"/>
            </a:endParaRPr>
          </a:p>
          <a:p>
            <a:pPr indent="-320040" lvl="0" marL="457200" rtl="0" algn="l">
              <a:lnSpc>
                <a:spcPct val="90000"/>
              </a:lnSpc>
              <a:spcBef>
                <a:spcPts val="0"/>
              </a:spcBef>
              <a:spcAft>
                <a:spcPts val="0"/>
              </a:spcAft>
              <a:buClr>
                <a:schemeClr val="lt1"/>
              </a:buClr>
              <a:buSzPts val="1440"/>
              <a:buFont typeface="Raleway"/>
              <a:buChar char="•"/>
            </a:pPr>
            <a:r>
              <a:rPr lang="nl-BE">
                <a:solidFill>
                  <a:schemeClr val="lt1"/>
                </a:solidFill>
                <a:latin typeface="Raleway"/>
                <a:ea typeface="Raleway"/>
                <a:cs typeface="Raleway"/>
                <a:sym typeface="Raleway"/>
              </a:rPr>
              <a:t>Groei van de bloedvaten</a:t>
            </a:r>
            <a:endParaRPr>
              <a:solidFill>
                <a:schemeClr val="lt1"/>
              </a:solidFill>
              <a:latin typeface="Raleway"/>
              <a:ea typeface="Raleway"/>
              <a:cs typeface="Raleway"/>
              <a:sym typeface="Raleway"/>
            </a:endParaRPr>
          </a:p>
          <a:p>
            <a:pPr indent="0" lvl="0" marL="0" rtl="0" algn="l">
              <a:lnSpc>
                <a:spcPct val="95000"/>
              </a:lnSpc>
              <a:spcBef>
                <a:spcPts val="1700"/>
              </a:spcBef>
              <a:spcAft>
                <a:spcPts val="0"/>
              </a:spcAft>
              <a:buSzPts val="1440"/>
              <a:buNone/>
            </a:pPr>
            <a:r>
              <a:rPr lang="nl-BE">
                <a:solidFill>
                  <a:srgbClr val="B2191E"/>
                </a:solidFill>
              </a:rPr>
              <a:t>Het regelmatig gebruik van een Health Mate (hogere temperatuur en langere tijd) zorgt voor een permanente toename van de doorbloeding capaciteit. </a:t>
            </a:r>
            <a:endParaRPr>
              <a:solidFill>
                <a:srgbClr val="B2191E"/>
              </a:solidFill>
            </a:endParaRPr>
          </a:p>
          <a:p>
            <a:pPr indent="0" lvl="0" marL="0" rtl="0" algn="l">
              <a:lnSpc>
                <a:spcPct val="95000"/>
              </a:lnSpc>
              <a:spcBef>
                <a:spcPts val="1600"/>
              </a:spcBef>
              <a:spcAft>
                <a:spcPts val="0"/>
              </a:spcAft>
              <a:buSzPts val="1440"/>
              <a:buNone/>
            </a:pPr>
            <a:r>
              <a:rPr lang="nl-BE">
                <a:solidFill>
                  <a:schemeClr val="lt1"/>
                </a:solidFill>
              </a:rPr>
              <a:t>Bovendien gaat de interne temperatuur significant stijgen (tot 38°C) wat ervoor zorgt dat bacteriën en virussen verzwakken/sterven en het immuunsysteem geboost wordt.</a:t>
            </a:r>
            <a:endParaRPr>
              <a:solidFill>
                <a:schemeClr val="lt1"/>
              </a:solidFill>
            </a:endParaRPr>
          </a:p>
          <a:p>
            <a:pPr indent="0" lvl="1" marL="274320" rtl="0" algn="l">
              <a:lnSpc>
                <a:spcPct val="90000"/>
              </a:lnSpc>
              <a:spcBef>
                <a:spcPts val="500"/>
              </a:spcBef>
              <a:spcAft>
                <a:spcPts val="0"/>
              </a:spcAft>
              <a:buSzPts val="1600"/>
              <a:buNone/>
            </a:pPr>
            <a:r>
              <a:t/>
            </a:r>
            <a:endParaRPr>
              <a:solidFill>
                <a:schemeClr val="lt1"/>
              </a:solidFill>
            </a:endParaRPr>
          </a:p>
        </p:txBody>
      </p:sp>
      <p:pic>
        <p:nvPicPr>
          <p:cNvPr id="211" name="Google Shape;211;p11"/>
          <p:cNvPicPr preferRelativeResize="0"/>
          <p:nvPr/>
        </p:nvPicPr>
        <p:blipFill rotWithShape="1">
          <a:blip r:embed="rId3">
            <a:alphaModFix/>
          </a:blip>
          <a:srcRect b="0" l="0" r="0" t="0"/>
          <a:stretch/>
        </p:blipFill>
        <p:spPr>
          <a:xfrm>
            <a:off x="981069" y="2790819"/>
            <a:ext cx="3362325" cy="2752725"/>
          </a:xfrm>
          <a:prstGeom prst="rect">
            <a:avLst/>
          </a:prstGeom>
          <a:noFill/>
          <a:ln>
            <a:noFill/>
          </a:ln>
        </p:spPr>
      </p:pic>
      <p:sp>
        <p:nvSpPr>
          <p:cNvPr id="212" name="Google Shape;212;p11"/>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cxnSp>
        <p:nvCxnSpPr>
          <p:cNvPr id="213" name="Google Shape;213;p11"/>
          <p:cNvCxnSpPr/>
          <p:nvPr/>
        </p:nvCxnSpPr>
        <p:spPr>
          <a:xfrm>
            <a:off x="-16850" y="1439800"/>
            <a:ext cx="1212600" cy="0"/>
          </a:xfrm>
          <a:prstGeom prst="straightConnector1">
            <a:avLst/>
          </a:prstGeom>
          <a:noFill/>
          <a:ln cap="flat" cmpd="sng" w="19050">
            <a:solidFill>
              <a:srgbClr val="B2191E"/>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Goede doorbloeding </a:t>
            </a:r>
            <a:br>
              <a:rPr lang="nl-BE"/>
            </a:br>
            <a:r>
              <a:rPr lang="nl-BE" sz="2200"/>
              <a:t>= basis voor een goede gezondheid</a:t>
            </a:r>
            <a:endParaRPr sz="2200"/>
          </a:p>
        </p:txBody>
      </p:sp>
      <p:sp>
        <p:nvSpPr>
          <p:cNvPr id="219" name="Google Shape;219;p12"/>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5000"/>
              </a:lnSpc>
              <a:spcBef>
                <a:spcPts val="0"/>
              </a:spcBef>
              <a:spcAft>
                <a:spcPts val="0"/>
              </a:spcAft>
              <a:buSzPts val="1440"/>
              <a:buNone/>
            </a:pPr>
            <a:r>
              <a:rPr lang="nl-BE" sz="1400"/>
              <a:t>Ons lichaam is zichzelf continu aan het vernieuwen. Oude cellen worden afgebroken en nieuwe opgebouwd. </a:t>
            </a:r>
            <a:endParaRPr sz="1400"/>
          </a:p>
          <a:p>
            <a:pPr indent="0" lvl="0" marL="0" rtl="0" algn="l">
              <a:lnSpc>
                <a:spcPct val="95000"/>
              </a:lnSpc>
              <a:spcBef>
                <a:spcPts val="1600"/>
              </a:spcBef>
              <a:spcAft>
                <a:spcPts val="0"/>
              </a:spcAft>
              <a:buSzPts val="1440"/>
              <a:buNone/>
            </a:pPr>
            <a:r>
              <a:rPr lang="nl-BE">
                <a:solidFill>
                  <a:srgbClr val="B2191E"/>
                </a:solidFill>
              </a:rPr>
              <a:t>Opbouw wordt aangestuurd door chemische signalen die via de bloedbaan komen.</a:t>
            </a:r>
            <a:endParaRPr>
              <a:solidFill>
                <a:srgbClr val="B2191E"/>
              </a:solidFill>
            </a:endParaRPr>
          </a:p>
          <a:p>
            <a:pPr indent="-320040" lvl="0" marL="457200" rtl="0" algn="l">
              <a:lnSpc>
                <a:spcPct val="90000"/>
              </a:lnSpc>
              <a:spcBef>
                <a:spcPts val="500"/>
              </a:spcBef>
              <a:spcAft>
                <a:spcPts val="0"/>
              </a:spcAft>
              <a:buSzPts val="1440"/>
              <a:buFont typeface="Raleway Light"/>
              <a:buChar char="•"/>
            </a:pPr>
            <a:r>
              <a:rPr lang="nl-BE">
                <a:latin typeface="Raleway Light"/>
                <a:ea typeface="Raleway Light"/>
                <a:cs typeface="Raleway Light"/>
                <a:sym typeface="Raleway Light"/>
              </a:rPr>
              <a:t>Melden beschikbaarheid van bouwstenen (aminozuren en andere) na een maaltijd.</a:t>
            </a:r>
            <a:endParaRPr>
              <a:latin typeface="Raleway Light"/>
              <a:ea typeface="Raleway Light"/>
              <a:cs typeface="Raleway Light"/>
              <a:sym typeface="Raleway Light"/>
            </a:endParaRPr>
          </a:p>
          <a:p>
            <a:pPr indent="0" lvl="0" marL="0" rtl="0" algn="l">
              <a:lnSpc>
                <a:spcPct val="95000"/>
              </a:lnSpc>
              <a:spcBef>
                <a:spcPts val="1700"/>
              </a:spcBef>
              <a:spcAft>
                <a:spcPts val="0"/>
              </a:spcAft>
              <a:buSzPts val="1440"/>
              <a:buNone/>
            </a:pPr>
            <a:r>
              <a:rPr lang="nl-BE">
                <a:solidFill>
                  <a:srgbClr val="B2191E"/>
                </a:solidFill>
              </a:rPr>
              <a:t>Als we ouder worden, neemt onze doorbloeding capaciteit af.</a:t>
            </a:r>
            <a:endParaRPr>
              <a:solidFill>
                <a:srgbClr val="B2191E"/>
              </a:solidFill>
            </a:endParaRPr>
          </a:p>
          <a:p>
            <a:pPr indent="-320040" lvl="0" marL="457200" rtl="0" algn="l">
              <a:lnSpc>
                <a:spcPct val="90000"/>
              </a:lnSpc>
              <a:spcBef>
                <a:spcPts val="500"/>
              </a:spcBef>
              <a:spcAft>
                <a:spcPts val="0"/>
              </a:spcAft>
              <a:buSzPts val="1440"/>
              <a:buFont typeface="Raleway Light"/>
              <a:buChar char="•"/>
            </a:pPr>
            <a:r>
              <a:rPr lang="nl-BE">
                <a:latin typeface="Raleway Light"/>
                <a:ea typeface="Raleway Light"/>
                <a:cs typeface="Raleway Light"/>
                <a:sym typeface="Raleway Light"/>
              </a:rPr>
              <a:t>Minder conditionele activiteiten.</a:t>
            </a:r>
            <a:endParaRPr>
              <a:latin typeface="Raleway Light"/>
              <a:ea typeface="Raleway Light"/>
              <a:cs typeface="Raleway Light"/>
              <a:sym typeface="Raleway Light"/>
            </a:endParaRPr>
          </a:p>
          <a:p>
            <a:pPr indent="-320040" lvl="0" marL="457200" rtl="0" algn="l">
              <a:lnSpc>
                <a:spcPct val="90000"/>
              </a:lnSpc>
              <a:spcBef>
                <a:spcPts val="0"/>
              </a:spcBef>
              <a:spcAft>
                <a:spcPts val="0"/>
              </a:spcAft>
              <a:buSzPts val="1440"/>
              <a:buFont typeface="Raleway Light"/>
              <a:buChar char="•"/>
            </a:pPr>
            <a:r>
              <a:rPr lang="nl-BE">
                <a:latin typeface="Raleway Light"/>
                <a:ea typeface="Raleway Light"/>
                <a:cs typeface="Raleway Light"/>
                <a:sym typeface="Raleway Light"/>
              </a:rPr>
              <a:t>Verkalking bloedvaten.</a:t>
            </a:r>
            <a:endParaRPr>
              <a:latin typeface="Raleway Light"/>
              <a:ea typeface="Raleway Light"/>
              <a:cs typeface="Raleway Light"/>
              <a:sym typeface="Raleway Light"/>
            </a:endParaRPr>
          </a:p>
          <a:p>
            <a:pPr indent="-320040" lvl="0" marL="457200" rtl="0" algn="l">
              <a:lnSpc>
                <a:spcPct val="90000"/>
              </a:lnSpc>
              <a:spcBef>
                <a:spcPts val="0"/>
              </a:spcBef>
              <a:spcAft>
                <a:spcPts val="0"/>
              </a:spcAft>
              <a:buSzPts val="1440"/>
              <a:buFont typeface="Raleway Light"/>
              <a:buChar char="•"/>
            </a:pPr>
            <a:r>
              <a:rPr lang="nl-BE">
                <a:latin typeface="Raleway Light"/>
                <a:ea typeface="Raleway Light"/>
                <a:cs typeface="Raleway Light"/>
                <a:sym typeface="Raleway Light"/>
              </a:rPr>
              <a:t>Ouder worden.</a:t>
            </a:r>
            <a:endParaRPr>
              <a:latin typeface="Raleway Light"/>
              <a:ea typeface="Raleway Light"/>
              <a:cs typeface="Raleway Light"/>
              <a:sym typeface="Raleway Light"/>
            </a:endParaRPr>
          </a:p>
          <a:p>
            <a:pPr indent="0" lvl="0" marL="0" rtl="0" algn="l">
              <a:lnSpc>
                <a:spcPct val="95000"/>
              </a:lnSpc>
              <a:spcBef>
                <a:spcPts val="1700"/>
              </a:spcBef>
              <a:spcAft>
                <a:spcPts val="0"/>
              </a:spcAft>
              <a:buSzPts val="1440"/>
              <a:buNone/>
            </a:pPr>
            <a:r>
              <a:rPr lang="nl-BE">
                <a:solidFill>
                  <a:srgbClr val="B2191E"/>
                </a:solidFill>
              </a:rPr>
              <a:t>Onder andere hierdoor verliezen we meer spiermassa dan dat er wordt bijgemaakt.</a:t>
            </a:r>
            <a:endParaRPr>
              <a:solidFill>
                <a:srgbClr val="B2191E"/>
              </a:solidFill>
            </a:endParaRPr>
          </a:p>
          <a:p>
            <a:pPr indent="-320040" lvl="0" marL="457200" rtl="0" algn="l">
              <a:lnSpc>
                <a:spcPct val="90000"/>
              </a:lnSpc>
              <a:spcBef>
                <a:spcPts val="500"/>
              </a:spcBef>
              <a:spcAft>
                <a:spcPts val="0"/>
              </a:spcAft>
              <a:buSzPts val="1440"/>
              <a:buFont typeface="Raleway Light"/>
              <a:buChar char="•"/>
            </a:pPr>
            <a:r>
              <a:rPr lang="nl-BE">
                <a:latin typeface="Raleway Light"/>
                <a:ea typeface="Raleway Light"/>
                <a:cs typeface="Raleway Light"/>
                <a:sym typeface="Raleway Light"/>
              </a:rPr>
              <a:t>Het verbeteren van de doorbloeding is noodzakelijk om spiermassa te behouden of op te bouwen.</a:t>
            </a:r>
            <a:endParaRPr>
              <a:latin typeface="Raleway Light"/>
              <a:ea typeface="Raleway Light"/>
              <a:cs typeface="Raleway Light"/>
              <a:sym typeface="Raleway Light"/>
            </a:endParaRPr>
          </a:p>
          <a:p>
            <a:pPr indent="0" lvl="0" marL="0" rtl="0" algn="l">
              <a:lnSpc>
                <a:spcPct val="95000"/>
              </a:lnSpc>
              <a:spcBef>
                <a:spcPts val="1700"/>
              </a:spcBef>
              <a:spcAft>
                <a:spcPts val="0"/>
              </a:spcAft>
              <a:buSzPts val="1440"/>
              <a:buNone/>
            </a:pPr>
            <a:r>
              <a:rPr lang="nl-BE">
                <a:solidFill>
                  <a:srgbClr val="B2191E"/>
                </a:solidFill>
              </a:rPr>
              <a:t>De meest gekende manier om de doorbloeding capaciteit te verbeteren is conditie/duurtraining.</a:t>
            </a:r>
            <a:endParaRPr>
              <a:solidFill>
                <a:srgbClr val="B2191E"/>
              </a:solidFill>
            </a:endParaRPr>
          </a:p>
          <a:p>
            <a:pPr indent="-320040" lvl="0" marL="457200" rtl="0" algn="l">
              <a:lnSpc>
                <a:spcPct val="90000"/>
              </a:lnSpc>
              <a:spcBef>
                <a:spcPts val="500"/>
              </a:spcBef>
              <a:spcAft>
                <a:spcPts val="0"/>
              </a:spcAft>
              <a:buSzPts val="1440"/>
              <a:buFont typeface="Raleway Light"/>
              <a:buChar char="•"/>
            </a:pPr>
            <a:r>
              <a:rPr lang="nl-BE">
                <a:latin typeface="Raleway Light"/>
                <a:ea typeface="Raleway Light"/>
                <a:cs typeface="Raleway Light"/>
                <a:sym typeface="Raleway Light"/>
              </a:rPr>
              <a:t>Dit is echter fysiek belastend en niet altijd mogelijk.</a:t>
            </a:r>
            <a:endParaRPr>
              <a:latin typeface="Raleway Light"/>
              <a:ea typeface="Raleway Light"/>
              <a:cs typeface="Raleway Light"/>
              <a:sym typeface="Raleway Light"/>
            </a:endParaRPr>
          </a:p>
          <a:p>
            <a:pPr indent="-88900" lvl="1" marL="457200" rtl="0" algn="l">
              <a:lnSpc>
                <a:spcPct val="90000"/>
              </a:lnSpc>
              <a:spcBef>
                <a:spcPts val="600"/>
              </a:spcBef>
              <a:spcAft>
                <a:spcPts val="0"/>
              </a:spcAft>
              <a:buSzPts val="1600"/>
              <a:buNone/>
            </a:pPr>
            <a:r>
              <a:t/>
            </a:r>
            <a:endParaRPr/>
          </a:p>
        </p:txBody>
      </p:sp>
      <p:sp>
        <p:nvSpPr>
          <p:cNvPr id="220" name="Google Shape;220;p12"/>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221" name="Google Shape;221;p12"/>
          <p:cNvPicPr preferRelativeResize="0"/>
          <p:nvPr/>
        </p:nvPicPr>
        <p:blipFill rotWithShape="1">
          <a:blip r:embed="rId3">
            <a:alphaModFix/>
          </a:blip>
          <a:srcRect b="0" l="27103" r="27109" t="0"/>
          <a:stretch/>
        </p:blipFill>
        <p:spPr>
          <a:xfrm>
            <a:off x="6123942" y="-1"/>
            <a:ext cx="5582285" cy="6858000"/>
          </a:xfrm>
          <a:prstGeom prst="rect">
            <a:avLst/>
          </a:prstGeom>
          <a:noFill/>
          <a:ln>
            <a:noFill/>
          </a:ln>
        </p:spPr>
      </p:pic>
      <p:pic>
        <p:nvPicPr>
          <p:cNvPr id="222" name="Google Shape;222;p12"/>
          <p:cNvPicPr preferRelativeResize="0"/>
          <p:nvPr/>
        </p:nvPicPr>
        <p:blipFill rotWithShape="1">
          <a:blip r:embed="rId4">
            <a:alphaModFix/>
          </a:blip>
          <a:srcRect b="0" l="20616" r="33597" t="0"/>
          <a:stretch/>
        </p:blipFill>
        <p:spPr>
          <a:xfrm>
            <a:off x="6123950" y="0"/>
            <a:ext cx="5582275"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Structuur</a:t>
            </a:r>
            <a:endParaRPr/>
          </a:p>
        </p:txBody>
      </p:sp>
      <p:sp>
        <p:nvSpPr>
          <p:cNvPr id="56" name="Google Shape;56;p2">
            <a:hlinkClick action="ppaction://hlinksldjump" r:id="rId3"/>
          </p:cNvPr>
          <p:cNvSpPr/>
          <p:nvPr/>
        </p:nvSpPr>
        <p:spPr>
          <a:xfrm>
            <a:off x="539975" y="2253575"/>
            <a:ext cx="2567522" cy="593132"/>
          </a:xfrm>
          <a:custGeom>
            <a:rect b="b" l="l" r="r" t="t"/>
            <a:pathLst>
              <a:path extrusionOk="0" h="587259" w="1833944">
                <a:moveTo>
                  <a:pt x="0" y="0"/>
                </a:moveTo>
                <a:lnTo>
                  <a:pt x="1833944" y="0"/>
                </a:lnTo>
                <a:lnTo>
                  <a:pt x="1833944" y="587259"/>
                </a:lnTo>
                <a:lnTo>
                  <a:pt x="0" y="587259"/>
                </a:lnTo>
                <a:lnTo>
                  <a:pt x="0" y="0"/>
                </a:lnTo>
                <a:close/>
              </a:path>
            </a:pathLst>
          </a:custGeom>
          <a:gradFill>
            <a:gsLst>
              <a:gs pos="0">
                <a:srgbClr val="374768">
                  <a:alpha val="80000"/>
                </a:srgbClr>
              </a:gs>
              <a:gs pos="100000">
                <a:srgbClr val="374768"/>
              </a:gs>
            </a:gsLst>
            <a:path path="circle">
              <a:fillToRect b="100%" r="100%"/>
            </a:path>
            <a:tileRect l="-100%" t="-100%"/>
          </a:grad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Century Schoolbook"/>
              <a:buNone/>
            </a:pPr>
            <a:r>
              <a:rPr b="0" i="0" lang="nl-BE" sz="1600" u="none" cap="none" strike="noStrike">
                <a:solidFill>
                  <a:schemeClr val="lt1"/>
                </a:solidFill>
                <a:latin typeface="Raleway"/>
                <a:ea typeface="Raleway"/>
                <a:cs typeface="Raleway"/>
                <a:sym typeface="Raleway"/>
              </a:rPr>
              <a:t>Health Mate</a:t>
            </a:r>
            <a:r>
              <a:rPr b="0" baseline="30000" i="0" lang="nl-BE" sz="1600" u="none" cap="none" strike="noStrike">
                <a:solidFill>
                  <a:schemeClr val="lt1"/>
                </a:solidFill>
                <a:latin typeface="Raleway"/>
                <a:ea typeface="Raleway"/>
                <a:cs typeface="Raleway"/>
                <a:sym typeface="Raleway"/>
              </a:rPr>
              <a:t>®</a:t>
            </a:r>
            <a:r>
              <a:rPr b="0" i="0" lang="nl-BE" sz="1600" u="none" cap="none" strike="noStrike">
                <a:solidFill>
                  <a:schemeClr val="lt1"/>
                </a:solidFill>
                <a:latin typeface="Raleway"/>
                <a:ea typeface="Raleway"/>
                <a:cs typeface="Raleway"/>
                <a:sym typeface="Raleway"/>
              </a:rPr>
              <a:t> SAUNA</a:t>
            </a:r>
            <a:endParaRPr b="0" i="0" sz="1400" u="none" cap="none" strike="noStrike">
              <a:solidFill>
                <a:srgbClr val="000000"/>
              </a:solidFill>
              <a:latin typeface="Raleway"/>
              <a:ea typeface="Raleway"/>
              <a:cs typeface="Raleway"/>
              <a:sym typeface="Raleway"/>
            </a:endParaRPr>
          </a:p>
        </p:txBody>
      </p:sp>
      <p:sp>
        <p:nvSpPr>
          <p:cNvPr id="57" name="Google Shape;57;p2"/>
          <p:cNvSpPr/>
          <p:nvPr/>
        </p:nvSpPr>
        <p:spPr>
          <a:xfrm>
            <a:off x="540000" y="2846699"/>
            <a:ext cx="2567522" cy="3565479"/>
          </a:xfrm>
          <a:custGeom>
            <a:rect b="b" l="l" r="r" t="t"/>
            <a:pathLst>
              <a:path extrusionOk="0" h="3403799" w="1833944">
                <a:moveTo>
                  <a:pt x="0" y="0"/>
                </a:moveTo>
                <a:lnTo>
                  <a:pt x="1833944" y="0"/>
                </a:lnTo>
                <a:lnTo>
                  <a:pt x="1833944" y="3403799"/>
                </a:lnTo>
                <a:lnTo>
                  <a:pt x="0" y="3403799"/>
                </a:lnTo>
                <a:lnTo>
                  <a:pt x="0" y="0"/>
                </a:lnTo>
                <a:close/>
              </a:path>
            </a:pathLst>
          </a:custGeom>
          <a:solidFill>
            <a:srgbClr val="374768">
              <a:alpha val="9411"/>
            </a:srgbClr>
          </a:solidFill>
          <a:ln>
            <a:noFill/>
          </a:ln>
        </p:spPr>
        <p:txBody>
          <a:bodyPr anchorCtr="0" anchor="t" bIns="128000" lIns="158400" spcFirstLastPara="1" rIns="113775" wrap="square" tIns="194400">
            <a:noAutofit/>
          </a:bodyPr>
          <a:lstStyle/>
          <a:p>
            <a:pPr indent="-158750" lvl="1" marL="171450" marR="0" rtl="0" algn="l">
              <a:lnSpc>
                <a:spcPct val="115000"/>
              </a:lnSpc>
              <a:spcBef>
                <a:spcPts val="0"/>
              </a:spcBef>
              <a:spcAft>
                <a:spcPts val="0"/>
              </a:spcAft>
              <a:buClr>
                <a:srgbClr val="262626"/>
              </a:buClr>
              <a:buSzPts val="1400"/>
              <a:buFont typeface="Raleway"/>
              <a:buChar char="•"/>
            </a:pPr>
            <a:r>
              <a:rPr b="1" i="0" lang="nl-BE" sz="1400" cap="none" strike="noStrike">
                <a:solidFill>
                  <a:srgbClr val="262626"/>
                </a:solidFill>
                <a:uFill>
                  <a:noFill/>
                </a:uFill>
                <a:latin typeface="Raleway"/>
                <a:ea typeface="Raleway"/>
                <a:cs typeface="Raleway"/>
                <a:sym typeface="Raleway"/>
                <a:hlinkClick action="ppaction://hlinkshowjump?jump=nextslide">
                  <a:extLst>
                    <a:ext uri="{A12FA001-AC4F-418D-AE19-62706E023703}">
                      <ahyp:hlinkClr val="tx"/>
                    </a:ext>
                  </a:extLst>
                </a:hlinkClick>
              </a:rPr>
              <a:t>Focus op therapeutische</a:t>
            </a:r>
            <a:endParaRPr b="1" i="0" sz="1400" cap="none" strike="noStrike">
              <a:solidFill>
                <a:srgbClr val="262626"/>
              </a:solidFill>
              <a:latin typeface="Raleway"/>
              <a:ea typeface="Raleway"/>
              <a:cs typeface="Raleway"/>
              <a:sym typeface="Raleway"/>
            </a:endParaRPr>
          </a:p>
          <a:p>
            <a:pPr indent="-146050" lvl="2" marL="342900" marR="0" rtl="0" algn="l">
              <a:lnSpc>
                <a:spcPct val="115000"/>
              </a:lnSpc>
              <a:spcBef>
                <a:spcPts val="240"/>
              </a:spcBef>
              <a:spcAft>
                <a:spcPts val="0"/>
              </a:spcAft>
              <a:buClr>
                <a:srgbClr val="262626"/>
              </a:buClr>
              <a:buSzPts val="1200"/>
              <a:buFont typeface="Raleway"/>
              <a:buChar char="•"/>
            </a:pPr>
            <a:r>
              <a:rPr b="0" i="0" lang="nl-BE" sz="1200" cap="none" strike="noStrike">
                <a:solidFill>
                  <a:srgbClr val="262626"/>
                </a:solidFill>
                <a:uFill>
                  <a:noFill/>
                </a:uFill>
                <a:latin typeface="Raleway"/>
                <a:ea typeface="Raleway"/>
                <a:cs typeface="Raleway"/>
                <a:sym typeface="Raleway"/>
                <a:hlinkClick action="ppaction://hlinksldjump" r:id="rId4">
                  <a:extLst>
                    <a:ext uri="{A12FA001-AC4F-418D-AE19-62706E023703}">
                      <ahyp:hlinkClr val="tx"/>
                    </a:ext>
                  </a:extLst>
                </a:hlinkClick>
              </a:rPr>
              <a:t>Juiste hout</a:t>
            </a:r>
            <a:endParaRPr b="0" i="0" sz="1200" cap="none" strike="noStrike">
              <a:solidFill>
                <a:srgbClr val="262626"/>
              </a:solidFill>
              <a:latin typeface="Raleway"/>
              <a:ea typeface="Raleway"/>
              <a:cs typeface="Raleway"/>
              <a:sym typeface="Raleway"/>
            </a:endParaRPr>
          </a:p>
          <a:p>
            <a:pPr indent="-146050" lvl="2" marL="342900" marR="0" rtl="0" algn="l">
              <a:lnSpc>
                <a:spcPct val="115000"/>
              </a:lnSpc>
              <a:spcBef>
                <a:spcPts val="240"/>
              </a:spcBef>
              <a:spcAft>
                <a:spcPts val="0"/>
              </a:spcAft>
              <a:buClr>
                <a:srgbClr val="262626"/>
              </a:buClr>
              <a:buSzPts val="1200"/>
              <a:buFont typeface="Raleway"/>
              <a:buChar char="•"/>
            </a:pPr>
            <a:r>
              <a:rPr b="0" i="0" lang="nl-BE" sz="1200" cap="none" strike="noStrike">
                <a:solidFill>
                  <a:srgbClr val="262626"/>
                </a:solidFill>
                <a:uFill>
                  <a:noFill/>
                </a:uFill>
                <a:latin typeface="Raleway"/>
                <a:ea typeface="Raleway"/>
                <a:cs typeface="Raleway"/>
                <a:sym typeface="Raleway"/>
                <a:hlinkClick action="ppaction://hlinksldjump" r:id="rId5">
                  <a:extLst>
                    <a:ext uri="{A12FA001-AC4F-418D-AE19-62706E023703}">
                      <ahyp:hlinkClr val="tx"/>
                    </a:ext>
                  </a:extLst>
                </a:hlinkClick>
              </a:rPr>
              <a:t>Minimum aan glas</a:t>
            </a:r>
            <a:endParaRPr b="0" i="0" sz="1200" cap="none" strike="noStrike">
              <a:solidFill>
                <a:srgbClr val="262626"/>
              </a:solidFill>
              <a:latin typeface="Raleway"/>
              <a:ea typeface="Raleway"/>
              <a:cs typeface="Raleway"/>
              <a:sym typeface="Raleway"/>
            </a:endParaRPr>
          </a:p>
          <a:p>
            <a:pPr indent="-146050" lvl="2" marL="342900" marR="0" rtl="0" algn="l">
              <a:lnSpc>
                <a:spcPct val="115000"/>
              </a:lnSpc>
              <a:spcBef>
                <a:spcPts val="240"/>
              </a:spcBef>
              <a:spcAft>
                <a:spcPts val="0"/>
              </a:spcAft>
              <a:buClr>
                <a:srgbClr val="262626"/>
              </a:buClr>
              <a:buSzPts val="1200"/>
              <a:buFont typeface="Raleway"/>
              <a:buChar char="•"/>
            </a:pPr>
            <a:r>
              <a:rPr b="0" i="0" lang="nl-BE" sz="1200" cap="none" strike="noStrike">
                <a:solidFill>
                  <a:srgbClr val="262626"/>
                </a:solidFill>
                <a:uFill>
                  <a:noFill/>
                </a:uFill>
                <a:latin typeface="Raleway"/>
                <a:ea typeface="Raleway"/>
                <a:cs typeface="Raleway"/>
                <a:sym typeface="Raleway"/>
                <a:hlinkClick action="ppaction://hlinksldjump" r:id="rId6">
                  <a:extLst>
                    <a:ext uri="{A12FA001-AC4F-418D-AE19-62706E023703}">
                      <ahyp:hlinkClr val="tx"/>
                    </a:ext>
                  </a:extLst>
                </a:hlinkClick>
              </a:rPr>
              <a:t>Juiste golflengte</a:t>
            </a:r>
            <a:endParaRPr b="0" i="0" sz="1200" cap="none" strike="noStrike">
              <a:solidFill>
                <a:srgbClr val="262626"/>
              </a:solidFill>
              <a:latin typeface="Raleway"/>
              <a:ea typeface="Raleway"/>
              <a:cs typeface="Raleway"/>
              <a:sym typeface="Raleway"/>
            </a:endParaRPr>
          </a:p>
          <a:p>
            <a:pPr indent="-158750" lvl="2" marL="342900" marR="0" rtl="0" algn="l">
              <a:lnSpc>
                <a:spcPct val="115000"/>
              </a:lnSpc>
              <a:spcBef>
                <a:spcPts val="240"/>
              </a:spcBef>
              <a:spcAft>
                <a:spcPts val="0"/>
              </a:spcAft>
              <a:buClr>
                <a:srgbClr val="262626"/>
              </a:buClr>
              <a:buSzPts val="1400"/>
              <a:buFont typeface="Raleway"/>
              <a:buChar char="•"/>
            </a:pPr>
            <a:r>
              <a:rPr b="0" i="0" lang="nl-BE" sz="1200" cap="none" strike="noStrike">
                <a:solidFill>
                  <a:srgbClr val="262626"/>
                </a:solidFill>
                <a:uFill>
                  <a:noFill/>
                </a:uFill>
                <a:latin typeface="Raleway"/>
                <a:ea typeface="Raleway"/>
                <a:cs typeface="Raleway"/>
                <a:sym typeface="Raleway"/>
                <a:hlinkClick action="ppaction://hlinksldjump" r:id="rId7">
                  <a:extLst>
                    <a:ext uri="{A12FA001-AC4F-418D-AE19-62706E023703}">
                      <ahyp:hlinkClr val="tx"/>
                    </a:ext>
                  </a:extLst>
                </a:hlinkClick>
              </a:rPr>
              <a:t>Lage EMF</a:t>
            </a:r>
            <a:br>
              <a:rPr b="0" i="0" lang="nl-BE" sz="1400" cap="none" strike="noStrike">
                <a:solidFill>
                  <a:srgbClr val="262626"/>
                </a:solidFill>
                <a:latin typeface="Raleway"/>
                <a:ea typeface="Raleway"/>
                <a:cs typeface="Raleway"/>
                <a:sym typeface="Raleway"/>
              </a:rPr>
            </a:br>
            <a:endParaRPr b="0" i="0" sz="1400" cap="none" strike="noStrike">
              <a:solidFill>
                <a:srgbClr val="262626"/>
              </a:solidFill>
              <a:latin typeface="Raleway"/>
              <a:ea typeface="Raleway"/>
              <a:cs typeface="Raleway"/>
              <a:sym typeface="Raleway"/>
            </a:endParaRPr>
          </a:p>
          <a:p>
            <a:pPr indent="-158750" lvl="1" marL="171450" marR="0" rtl="0" algn="l">
              <a:lnSpc>
                <a:spcPct val="115000"/>
              </a:lnSpc>
              <a:spcBef>
                <a:spcPts val="240"/>
              </a:spcBef>
              <a:spcAft>
                <a:spcPts val="0"/>
              </a:spcAft>
              <a:buClr>
                <a:srgbClr val="262626"/>
              </a:buClr>
              <a:buSzPts val="1400"/>
              <a:buFont typeface="Raleway"/>
              <a:buChar char="•"/>
            </a:pPr>
            <a:r>
              <a:rPr b="1" i="0" lang="nl-BE" sz="1400" cap="none" strike="noStrike">
                <a:solidFill>
                  <a:srgbClr val="262626"/>
                </a:solidFill>
                <a:uFill>
                  <a:noFill/>
                </a:uFill>
                <a:latin typeface="Raleway"/>
                <a:ea typeface="Raleway"/>
                <a:cs typeface="Raleway"/>
                <a:sym typeface="Raleway"/>
                <a:hlinkClick action="ppaction://hlinksldjump" r:id="rId8">
                  <a:extLst>
                    <a:ext uri="{A12FA001-AC4F-418D-AE19-62706E023703}">
                      <ahyp:hlinkClr val="tx"/>
                    </a:ext>
                  </a:extLst>
                </a:hlinkClick>
              </a:rPr>
              <a:t>Focus op kwaliteit</a:t>
            </a:r>
            <a:endParaRPr b="1" i="0" sz="1400" cap="none" strike="noStrike">
              <a:solidFill>
                <a:srgbClr val="262626"/>
              </a:solidFill>
              <a:latin typeface="Raleway"/>
              <a:ea typeface="Raleway"/>
              <a:cs typeface="Raleway"/>
              <a:sym typeface="Raleway"/>
            </a:endParaRPr>
          </a:p>
          <a:p>
            <a:pPr indent="-146050" lvl="2" marL="342900" marR="0" rtl="0" algn="l">
              <a:lnSpc>
                <a:spcPct val="115000"/>
              </a:lnSpc>
              <a:spcBef>
                <a:spcPts val="240"/>
              </a:spcBef>
              <a:spcAft>
                <a:spcPts val="0"/>
              </a:spcAft>
              <a:buClr>
                <a:srgbClr val="262626"/>
              </a:buClr>
              <a:buSzPts val="1200"/>
              <a:buFont typeface="Raleway"/>
              <a:buChar char="•"/>
            </a:pPr>
            <a:r>
              <a:rPr b="0" i="0" lang="nl-BE" sz="1200" cap="none" strike="noStrike">
                <a:solidFill>
                  <a:srgbClr val="262626"/>
                </a:solidFill>
                <a:uFill>
                  <a:noFill/>
                </a:uFill>
                <a:latin typeface="Raleway"/>
                <a:ea typeface="Raleway"/>
                <a:cs typeface="Raleway"/>
                <a:sym typeface="Raleway"/>
                <a:hlinkClick action="ppaction://hlinksldjump" r:id="rId9">
                  <a:extLst>
                    <a:ext uri="{A12FA001-AC4F-418D-AE19-62706E023703}">
                      <ahyp:hlinkClr val="tx"/>
                    </a:ext>
                  </a:extLst>
                </a:hlinkClick>
              </a:rPr>
              <a:t>Hout</a:t>
            </a:r>
            <a:endParaRPr b="0" i="0" sz="1200" cap="none" strike="noStrike">
              <a:solidFill>
                <a:srgbClr val="262626"/>
              </a:solidFill>
              <a:latin typeface="Raleway"/>
              <a:ea typeface="Raleway"/>
              <a:cs typeface="Raleway"/>
              <a:sym typeface="Raleway"/>
            </a:endParaRPr>
          </a:p>
          <a:p>
            <a:pPr indent="-146050" lvl="2" marL="342900" marR="0" rtl="0" algn="l">
              <a:lnSpc>
                <a:spcPct val="115000"/>
              </a:lnSpc>
              <a:spcBef>
                <a:spcPts val="240"/>
              </a:spcBef>
              <a:spcAft>
                <a:spcPts val="0"/>
              </a:spcAft>
              <a:buClr>
                <a:srgbClr val="262626"/>
              </a:buClr>
              <a:buSzPts val="1200"/>
              <a:buFont typeface="Raleway"/>
              <a:buChar char="•"/>
            </a:pPr>
            <a:r>
              <a:rPr b="0" i="0" lang="nl-BE" sz="1200" cap="none" strike="noStrike">
                <a:solidFill>
                  <a:srgbClr val="262626"/>
                </a:solidFill>
                <a:uFill>
                  <a:noFill/>
                </a:uFill>
                <a:latin typeface="Raleway"/>
                <a:ea typeface="Raleway"/>
                <a:cs typeface="Raleway"/>
                <a:sym typeface="Raleway"/>
                <a:hlinkClick action="ppaction://hlinksldjump" r:id="rId10">
                  <a:extLst>
                    <a:ext uri="{A12FA001-AC4F-418D-AE19-62706E023703}">
                      <ahyp:hlinkClr val="tx"/>
                    </a:ext>
                  </a:extLst>
                </a:hlinkClick>
              </a:rPr>
              <a:t>Constructie</a:t>
            </a:r>
            <a:endParaRPr b="0" i="0" sz="1200" cap="none" strike="noStrike">
              <a:solidFill>
                <a:srgbClr val="262626"/>
              </a:solidFill>
              <a:latin typeface="Raleway"/>
              <a:ea typeface="Raleway"/>
              <a:cs typeface="Raleway"/>
              <a:sym typeface="Raleway"/>
            </a:endParaRPr>
          </a:p>
          <a:p>
            <a:pPr indent="-146050" lvl="2" marL="342900" marR="0" rtl="0" algn="l">
              <a:lnSpc>
                <a:spcPct val="115000"/>
              </a:lnSpc>
              <a:spcBef>
                <a:spcPts val="240"/>
              </a:spcBef>
              <a:spcAft>
                <a:spcPts val="0"/>
              </a:spcAft>
              <a:buClr>
                <a:srgbClr val="262626"/>
              </a:buClr>
              <a:buSzPts val="1200"/>
              <a:buFont typeface="Raleway"/>
              <a:buChar char="•"/>
            </a:pPr>
            <a:r>
              <a:rPr b="0" i="0" lang="nl-BE" sz="1200" cap="none" strike="noStrike">
                <a:solidFill>
                  <a:srgbClr val="262626"/>
                </a:solidFill>
                <a:uFill>
                  <a:noFill/>
                </a:uFill>
                <a:latin typeface="Raleway"/>
                <a:ea typeface="Raleway"/>
                <a:cs typeface="Raleway"/>
                <a:sym typeface="Raleway"/>
                <a:hlinkClick action="ppaction://hlinksldjump" r:id="rId11">
                  <a:extLst>
                    <a:ext uri="{A12FA001-AC4F-418D-AE19-62706E023703}">
                      <ahyp:hlinkClr val="tx"/>
                    </a:ext>
                  </a:extLst>
                </a:hlinkClick>
              </a:rPr>
              <a:t>Laag verbruik</a:t>
            </a:r>
            <a:endParaRPr b="0" i="0" sz="1200" cap="none" strike="noStrike">
              <a:solidFill>
                <a:srgbClr val="262626"/>
              </a:solidFill>
              <a:latin typeface="Raleway"/>
              <a:ea typeface="Raleway"/>
              <a:cs typeface="Raleway"/>
              <a:sym typeface="Raleway"/>
            </a:endParaRPr>
          </a:p>
        </p:txBody>
      </p:sp>
      <p:sp>
        <p:nvSpPr>
          <p:cNvPr id="58" name="Google Shape;58;p2">
            <a:hlinkClick action="ppaction://hlinksldjump" r:id="rId12"/>
          </p:cNvPr>
          <p:cNvSpPr/>
          <p:nvPr/>
        </p:nvSpPr>
        <p:spPr>
          <a:xfrm>
            <a:off x="3223950" y="2253575"/>
            <a:ext cx="2567522" cy="593132"/>
          </a:xfrm>
          <a:custGeom>
            <a:rect b="b" l="l" r="r" t="t"/>
            <a:pathLst>
              <a:path extrusionOk="0" h="587259" w="1833944">
                <a:moveTo>
                  <a:pt x="0" y="0"/>
                </a:moveTo>
                <a:lnTo>
                  <a:pt x="1833944" y="0"/>
                </a:lnTo>
                <a:lnTo>
                  <a:pt x="1833944" y="587259"/>
                </a:lnTo>
                <a:lnTo>
                  <a:pt x="0" y="587259"/>
                </a:lnTo>
                <a:lnTo>
                  <a:pt x="0" y="0"/>
                </a:lnTo>
                <a:close/>
              </a:path>
            </a:pathLst>
          </a:custGeom>
          <a:gradFill>
            <a:gsLst>
              <a:gs pos="0">
                <a:srgbClr val="374768">
                  <a:alpha val="80000"/>
                </a:srgbClr>
              </a:gs>
              <a:gs pos="100000">
                <a:srgbClr val="374768"/>
              </a:gs>
            </a:gsLst>
            <a:path path="circle">
              <a:fillToRect b="100%" r="100%"/>
            </a:path>
            <a:tileRect l="-100%" t="-100%"/>
          </a:grad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Century Schoolbook"/>
              <a:buNone/>
            </a:pPr>
            <a:r>
              <a:rPr b="0" i="0" lang="nl-BE" sz="1600" u="none" cap="none" strike="noStrike">
                <a:solidFill>
                  <a:schemeClr val="lt1"/>
                </a:solidFill>
                <a:latin typeface="Raleway"/>
                <a:ea typeface="Raleway"/>
                <a:cs typeface="Raleway"/>
                <a:sym typeface="Raleway"/>
              </a:rPr>
              <a:t>TECOLOY ELEMENT</a:t>
            </a:r>
            <a:endParaRPr b="0" i="0" sz="1400" u="none" cap="none" strike="noStrike">
              <a:solidFill>
                <a:srgbClr val="000000"/>
              </a:solidFill>
              <a:latin typeface="Raleway"/>
              <a:ea typeface="Raleway"/>
              <a:cs typeface="Raleway"/>
              <a:sym typeface="Raleway"/>
            </a:endParaRPr>
          </a:p>
        </p:txBody>
      </p:sp>
      <p:sp>
        <p:nvSpPr>
          <p:cNvPr id="59" name="Google Shape;59;p2"/>
          <p:cNvSpPr/>
          <p:nvPr/>
        </p:nvSpPr>
        <p:spPr>
          <a:xfrm>
            <a:off x="3223976" y="2846699"/>
            <a:ext cx="2567522" cy="3565479"/>
          </a:xfrm>
          <a:custGeom>
            <a:rect b="b" l="l" r="r" t="t"/>
            <a:pathLst>
              <a:path extrusionOk="0" h="3403799" w="1833944">
                <a:moveTo>
                  <a:pt x="0" y="0"/>
                </a:moveTo>
                <a:lnTo>
                  <a:pt x="1833944" y="0"/>
                </a:lnTo>
                <a:lnTo>
                  <a:pt x="1833944" y="3403799"/>
                </a:lnTo>
                <a:lnTo>
                  <a:pt x="0" y="3403799"/>
                </a:lnTo>
                <a:lnTo>
                  <a:pt x="0" y="0"/>
                </a:lnTo>
                <a:close/>
              </a:path>
            </a:pathLst>
          </a:custGeom>
          <a:solidFill>
            <a:srgbClr val="374768">
              <a:alpha val="9411"/>
            </a:srgbClr>
          </a:solidFill>
          <a:ln>
            <a:noFill/>
          </a:ln>
        </p:spPr>
        <p:txBody>
          <a:bodyPr anchorCtr="0" anchor="t" bIns="128000" lIns="158400" spcFirstLastPara="1" rIns="113775" wrap="square" tIns="194400">
            <a:noAutofit/>
          </a:bodyPr>
          <a:lstStyle/>
          <a:p>
            <a:pPr indent="-158750" lvl="1" marL="171450" marR="0" rtl="0" algn="l">
              <a:lnSpc>
                <a:spcPct val="115000"/>
              </a:lnSpc>
              <a:spcBef>
                <a:spcPts val="0"/>
              </a:spcBef>
              <a:spcAft>
                <a:spcPts val="0"/>
              </a:spcAft>
              <a:buClr>
                <a:srgbClr val="262626"/>
              </a:buClr>
              <a:buSzPts val="1400"/>
              <a:buFont typeface="Raleway"/>
              <a:buChar char="•"/>
            </a:pPr>
            <a:r>
              <a:rPr b="1" i="0" lang="nl-BE" sz="1400" u="none" cap="none" strike="noStrike">
                <a:solidFill>
                  <a:srgbClr val="262626"/>
                </a:solidFill>
                <a:uFill>
                  <a:noFill/>
                </a:uFill>
                <a:latin typeface="Raleway"/>
                <a:ea typeface="Raleway"/>
                <a:cs typeface="Raleway"/>
                <a:sym typeface="Raleway"/>
                <a:hlinkClick action="ppaction://hlinksldjump" r:id="rId13">
                  <a:extLst>
                    <a:ext uri="{A12FA001-AC4F-418D-AE19-62706E023703}">
                      <ahyp:hlinkClr val="tx"/>
                    </a:ext>
                  </a:extLst>
                </a:hlinkClick>
              </a:rPr>
              <a:t>Opbouw element</a:t>
            </a:r>
            <a:br>
              <a:rPr b="1" i="0" lang="nl-BE" sz="1400" u="none" cap="none" strike="noStrike">
                <a:solidFill>
                  <a:srgbClr val="262626"/>
                </a:solidFill>
                <a:latin typeface="Raleway"/>
                <a:ea typeface="Raleway"/>
                <a:cs typeface="Raleway"/>
                <a:sym typeface="Raleway"/>
              </a:rPr>
            </a:br>
            <a:endParaRPr b="1" i="0" sz="1400" u="none" cap="none" strike="noStrike">
              <a:solidFill>
                <a:srgbClr val="262626"/>
              </a:solidFill>
              <a:latin typeface="Raleway"/>
              <a:ea typeface="Raleway"/>
              <a:cs typeface="Raleway"/>
              <a:sym typeface="Raleway"/>
            </a:endParaRPr>
          </a:p>
          <a:p>
            <a:pPr indent="-158750" lvl="1" marL="171450" marR="0" rtl="0" algn="l">
              <a:lnSpc>
                <a:spcPct val="115000"/>
              </a:lnSpc>
              <a:spcBef>
                <a:spcPts val="240"/>
              </a:spcBef>
              <a:spcAft>
                <a:spcPts val="0"/>
              </a:spcAft>
              <a:buClr>
                <a:srgbClr val="262626"/>
              </a:buClr>
              <a:buSzPts val="1400"/>
              <a:buFont typeface="Raleway"/>
              <a:buChar char="•"/>
            </a:pPr>
            <a:r>
              <a:rPr b="1" i="0" lang="nl-BE" sz="1400" u="none" cap="none" strike="noStrike">
                <a:solidFill>
                  <a:srgbClr val="262626"/>
                </a:solidFill>
                <a:uFill>
                  <a:noFill/>
                </a:uFill>
                <a:latin typeface="Raleway"/>
                <a:ea typeface="Raleway"/>
                <a:cs typeface="Raleway"/>
                <a:sym typeface="Raleway"/>
                <a:hlinkClick action="ppaction://hlinksldjump" r:id="rId14">
                  <a:extLst>
                    <a:ext uri="{A12FA001-AC4F-418D-AE19-62706E023703}">
                      <ahyp:hlinkClr val="tx"/>
                    </a:ext>
                  </a:extLst>
                </a:hlinkClick>
              </a:rPr>
              <a:t>Lange golf vs korte vs  traditionele sauna en midden golf </a:t>
            </a:r>
            <a:br>
              <a:rPr b="1" i="0" lang="nl-BE" sz="1400" u="none" cap="none" strike="noStrike">
                <a:solidFill>
                  <a:srgbClr val="262626"/>
                </a:solidFill>
                <a:latin typeface="Raleway"/>
                <a:ea typeface="Raleway"/>
                <a:cs typeface="Raleway"/>
                <a:sym typeface="Raleway"/>
              </a:rPr>
            </a:br>
            <a:endParaRPr b="1" i="0" sz="1400" u="none" cap="none" strike="noStrike">
              <a:solidFill>
                <a:srgbClr val="262626"/>
              </a:solidFill>
              <a:latin typeface="Raleway"/>
              <a:ea typeface="Raleway"/>
              <a:cs typeface="Raleway"/>
              <a:sym typeface="Raleway"/>
            </a:endParaRPr>
          </a:p>
          <a:p>
            <a:pPr indent="-158750" lvl="1" marL="171450" marR="0" rtl="0" algn="l">
              <a:lnSpc>
                <a:spcPct val="115000"/>
              </a:lnSpc>
              <a:spcBef>
                <a:spcPts val="240"/>
              </a:spcBef>
              <a:spcAft>
                <a:spcPts val="0"/>
              </a:spcAft>
              <a:buClr>
                <a:srgbClr val="262626"/>
              </a:buClr>
              <a:buSzPts val="1400"/>
              <a:buFont typeface="Raleway"/>
              <a:buChar char="•"/>
            </a:pPr>
            <a:r>
              <a:rPr b="1" i="0" lang="nl-BE" sz="1400" u="none" cap="none" strike="noStrike">
                <a:solidFill>
                  <a:srgbClr val="262626"/>
                </a:solidFill>
                <a:uFill>
                  <a:noFill/>
                </a:uFill>
                <a:latin typeface="Raleway"/>
                <a:ea typeface="Raleway"/>
                <a:cs typeface="Raleway"/>
                <a:sym typeface="Raleway"/>
                <a:hlinkClick action="ppaction://hlinksldjump" r:id="rId15">
                  <a:extLst>
                    <a:ext uri="{A12FA001-AC4F-418D-AE19-62706E023703}">
                      <ahyp:hlinkClr val="tx"/>
                    </a:ext>
                  </a:extLst>
                </a:hlinkClick>
              </a:rPr>
              <a:t>EMF</a:t>
            </a:r>
            <a:endParaRPr b="1" i="0" sz="1400" u="none" cap="none" strike="noStrike">
              <a:solidFill>
                <a:srgbClr val="262626"/>
              </a:solidFill>
              <a:latin typeface="Raleway"/>
              <a:ea typeface="Raleway"/>
              <a:cs typeface="Raleway"/>
              <a:sym typeface="Raleway"/>
            </a:endParaRPr>
          </a:p>
        </p:txBody>
      </p:sp>
      <p:sp>
        <p:nvSpPr>
          <p:cNvPr id="60" name="Google Shape;60;p2">
            <a:hlinkClick action="ppaction://hlinksldjump" r:id="rId16"/>
          </p:cNvPr>
          <p:cNvSpPr/>
          <p:nvPr/>
        </p:nvSpPr>
        <p:spPr>
          <a:xfrm>
            <a:off x="5907953" y="2253575"/>
            <a:ext cx="2567522" cy="593132"/>
          </a:xfrm>
          <a:custGeom>
            <a:rect b="b" l="l" r="r" t="t"/>
            <a:pathLst>
              <a:path extrusionOk="0" h="587259" w="1833944">
                <a:moveTo>
                  <a:pt x="0" y="0"/>
                </a:moveTo>
                <a:lnTo>
                  <a:pt x="1833944" y="0"/>
                </a:lnTo>
                <a:lnTo>
                  <a:pt x="1833944" y="587259"/>
                </a:lnTo>
                <a:lnTo>
                  <a:pt x="0" y="587259"/>
                </a:lnTo>
                <a:lnTo>
                  <a:pt x="0" y="0"/>
                </a:lnTo>
                <a:close/>
              </a:path>
            </a:pathLst>
          </a:custGeom>
          <a:gradFill>
            <a:gsLst>
              <a:gs pos="0">
                <a:srgbClr val="374768">
                  <a:alpha val="80000"/>
                </a:srgbClr>
              </a:gs>
              <a:gs pos="100000">
                <a:srgbClr val="374768"/>
              </a:gs>
            </a:gsLst>
            <a:path path="circle">
              <a:fillToRect b="100%" r="100%"/>
            </a:path>
            <a:tileRect l="-100%" t="-100%"/>
          </a:grad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Century Schoolbook"/>
              <a:buNone/>
            </a:pPr>
            <a:r>
              <a:rPr b="0" i="0" lang="nl-BE" sz="1600" u="none" cap="none" strike="noStrike">
                <a:solidFill>
                  <a:schemeClr val="lt1"/>
                </a:solidFill>
                <a:latin typeface="Raleway"/>
                <a:ea typeface="Raleway"/>
                <a:cs typeface="Raleway"/>
                <a:sym typeface="Raleway"/>
              </a:rPr>
              <a:t>EFFECT OP HET LICHAAM</a:t>
            </a:r>
            <a:endParaRPr b="0" i="0" sz="1400" u="none" cap="none" strike="noStrike">
              <a:solidFill>
                <a:srgbClr val="000000"/>
              </a:solidFill>
              <a:latin typeface="Raleway"/>
              <a:ea typeface="Raleway"/>
              <a:cs typeface="Raleway"/>
              <a:sym typeface="Raleway"/>
            </a:endParaRPr>
          </a:p>
        </p:txBody>
      </p:sp>
      <p:sp>
        <p:nvSpPr>
          <p:cNvPr id="61" name="Google Shape;61;p2"/>
          <p:cNvSpPr/>
          <p:nvPr/>
        </p:nvSpPr>
        <p:spPr>
          <a:xfrm>
            <a:off x="5907952" y="2846699"/>
            <a:ext cx="2567522" cy="3565479"/>
          </a:xfrm>
          <a:custGeom>
            <a:rect b="b" l="l" r="r" t="t"/>
            <a:pathLst>
              <a:path extrusionOk="0" h="3403799" w="1833944">
                <a:moveTo>
                  <a:pt x="0" y="0"/>
                </a:moveTo>
                <a:lnTo>
                  <a:pt x="1833944" y="0"/>
                </a:lnTo>
                <a:lnTo>
                  <a:pt x="1833944" y="3403799"/>
                </a:lnTo>
                <a:lnTo>
                  <a:pt x="0" y="3403799"/>
                </a:lnTo>
                <a:lnTo>
                  <a:pt x="0" y="0"/>
                </a:lnTo>
                <a:close/>
              </a:path>
            </a:pathLst>
          </a:custGeom>
          <a:solidFill>
            <a:srgbClr val="374768">
              <a:alpha val="9411"/>
            </a:srgbClr>
          </a:solidFill>
          <a:ln>
            <a:noFill/>
          </a:ln>
        </p:spPr>
        <p:txBody>
          <a:bodyPr anchorCtr="0" anchor="t" bIns="128000" lIns="158400" spcFirstLastPara="1" rIns="113775" wrap="square" tIns="194400">
            <a:noAutofit/>
          </a:bodyPr>
          <a:lstStyle/>
          <a:p>
            <a:pPr indent="-158750" lvl="1" marL="171450" marR="0" rtl="0" algn="l">
              <a:lnSpc>
                <a:spcPct val="115000"/>
              </a:lnSpc>
              <a:spcBef>
                <a:spcPts val="0"/>
              </a:spcBef>
              <a:spcAft>
                <a:spcPts val="0"/>
              </a:spcAft>
              <a:buClr>
                <a:srgbClr val="262626"/>
              </a:buClr>
              <a:buSzPts val="1400"/>
              <a:buFont typeface="Raleway"/>
              <a:buChar char="•"/>
            </a:pPr>
            <a:r>
              <a:rPr b="1" i="0" lang="nl-BE" sz="1400" u="none" cap="none" strike="noStrike">
                <a:solidFill>
                  <a:srgbClr val="262626"/>
                </a:solidFill>
                <a:uFill>
                  <a:noFill/>
                </a:uFill>
                <a:latin typeface="Raleway"/>
                <a:ea typeface="Raleway"/>
                <a:cs typeface="Raleway"/>
                <a:sym typeface="Raleway"/>
                <a:hlinkClick action="ppaction://hlinksldjump" r:id="rId17">
                  <a:extLst>
                    <a:ext uri="{A12FA001-AC4F-418D-AE19-62706E023703}">
                      <ahyp:hlinkClr val="tx"/>
                    </a:ext>
                  </a:extLst>
                </a:hlinkClick>
              </a:rPr>
              <a:t>De werking van lange golf op het lichaam </a:t>
            </a:r>
            <a:endParaRPr b="1" i="0" sz="1400" u="none" cap="none" strike="noStrike">
              <a:solidFill>
                <a:srgbClr val="262626"/>
              </a:solidFill>
              <a:latin typeface="Raleway"/>
              <a:ea typeface="Raleway"/>
              <a:cs typeface="Raleway"/>
              <a:sym typeface="Raleway"/>
            </a:endParaRPr>
          </a:p>
          <a:p>
            <a:pPr indent="-146050" lvl="2" marL="342900" marR="0" rtl="0" algn="l">
              <a:lnSpc>
                <a:spcPct val="115000"/>
              </a:lnSpc>
              <a:spcBef>
                <a:spcPts val="240"/>
              </a:spcBef>
              <a:spcAft>
                <a:spcPts val="0"/>
              </a:spcAft>
              <a:buClr>
                <a:srgbClr val="262626"/>
              </a:buClr>
              <a:buSzPts val="1200"/>
              <a:buFont typeface="Raleway"/>
              <a:buChar char="•"/>
            </a:pPr>
            <a:r>
              <a:rPr b="0" i="0" lang="nl-BE" sz="1200" u="none" cap="none" strike="noStrike">
                <a:solidFill>
                  <a:srgbClr val="262626"/>
                </a:solidFill>
                <a:uFill>
                  <a:noFill/>
                </a:uFill>
                <a:latin typeface="Raleway"/>
                <a:ea typeface="Raleway"/>
                <a:cs typeface="Raleway"/>
                <a:sym typeface="Raleway"/>
                <a:hlinkClick action="ppaction://hlinksldjump" r:id="rId18">
                  <a:extLst>
                    <a:ext uri="{A12FA001-AC4F-418D-AE19-62706E023703}">
                      <ahyp:hlinkClr val="tx"/>
                    </a:ext>
                  </a:extLst>
                </a:hlinkClick>
              </a:rPr>
              <a:t>Goede doorbloeding</a:t>
            </a:r>
            <a:endParaRPr b="0" i="0" sz="1200" u="none" cap="none" strike="noStrike">
              <a:solidFill>
                <a:srgbClr val="262626"/>
              </a:solidFill>
              <a:latin typeface="Raleway"/>
              <a:ea typeface="Raleway"/>
              <a:cs typeface="Raleway"/>
              <a:sym typeface="Raleway"/>
            </a:endParaRPr>
          </a:p>
          <a:p>
            <a:pPr indent="-158750" lvl="2" marL="342900" marR="0" rtl="0" algn="l">
              <a:lnSpc>
                <a:spcPct val="115000"/>
              </a:lnSpc>
              <a:spcBef>
                <a:spcPts val="240"/>
              </a:spcBef>
              <a:spcAft>
                <a:spcPts val="0"/>
              </a:spcAft>
              <a:buClr>
                <a:srgbClr val="262626"/>
              </a:buClr>
              <a:buSzPts val="1400"/>
              <a:buFont typeface="Raleway"/>
              <a:buChar char="•"/>
            </a:pPr>
            <a:r>
              <a:rPr b="0" i="0" lang="nl-BE" sz="1200" u="none" cap="none" strike="noStrike">
                <a:solidFill>
                  <a:srgbClr val="262626"/>
                </a:solidFill>
                <a:uFill>
                  <a:noFill/>
                </a:uFill>
                <a:latin typeface="Raleway"/>
                <a:ea typeface="Raleway"/>
                <a:cs typeface="Raleway"/>
                <a:sym typeface="Raleway"/>
                <a:hlinkClick action="ppaction://hlinksldjump" r:id="rId19">
                  <a:extLst>
                    <a:ext uri="{A12FA001-AC4F-418D-AE19-62706E023703}">
                      <ahyp:hlinkClr val="tx"/>
                    </a:ext>
                  </a:extLst>
                </a:hlinkClick>
              </a:rPr>
              <a:t>Hartslag in de conditiezone</a:t>
            </a:r>
            <a:endParaRPr>
              <a:solidFill>
                <a:srgbClr val="262626"/>
              </a:solidFill>
              <a:latin typeface="Raleway"/>
              <a:ea typeface="Raleway"/>
              <a:cs typeface="Raleway"/>
              <a:sym typeface="Raleway"/>
            </a:endParaRPr>
          </a:p>
          <a:p>
            <a:pPr indent="-158750" lvl="2" marL="342900" marR="0" rtl="0" algn="l">
              <a:lnSpc>
                <a:spcPct val="115000"/>
              </a:lnSpc>
              <a:spcBef>
                <a:spcPts val="240"/>
              </a:spcBef>
              <a:spcAft>
                <a:spcPts val="0"/>
              </a:spcAft>
              <a:buClr>
                <a:srgbClr val="262626"/>
              </a:buClr>
              <a:buSzPts val="1400"/>
              <a:buFont typeface="Raleway"/>
              <a:buChar char="•"/>
            </a:pPr>
            <a:r>
              <a:rPr lang="nl-BE" sz="1200">
                <a:solidFill>
                  <a:srgbClr val="262626"/>
                </a:solidFill>
                <a:uFill>
                  <a:noFill/>
                </a:uFill>
                <a:latin typeface="Raleway"/>
                <a:ea typeface="Raleway"/>
                <a:cs typeface="Raleway"/>
                <a:sym typeface="Raleway"/>
                <a:hlinkClick action="ppaction://hlinksldjump" r:id="rId20">
                  <a:extLst>
                    <a:ext uri="{A12FA001-AC4F-418D-AE19-62706E023703}">
                      <ahyp:hlinkClr val="tx"/>
                    </a:ext>
                  </a:extLst>
                </a:hlinkClick>
              </a:rPr>
              <a:t>Detox</a:t>
            </a:r>
            <a:br>
              <a:rPr b="0" i="0" lang="nl-BE" sz="1400" u="none" cap="none" strike="noStrike">
                <a:solidFill>
                  <a:srgbClr val="262626"/>
                </a:solidFill>
                <a:latin typeface="Raleway"/>
                <a:ea typeface="Raleway"/>
                <a:cs typeface="Raleway"/>
                <a:sym typeface="Raleway"/>
              </a:rPr>
            </a:br>
            <a:endParaRPr b="0" i="0" sz="1400" u="none" cap="none" strike="noStrike">
              <a:solidFill>
                <a:srgbClr val="262626"/>
              </a:solidFill>
              <a:latin typeface="Raleway"/>
              <a:ea typeface="Raleway"/>
              <a:cs typeface="Raleway"/>
              <a:sym typeface="Raleway"/>
            </a:endParaRPr>
          </a:p>
          <a:p>
            <a:pPr indent="-158750" lvl="1" marL="171450" marR="0" rtl="0" algn="l">
              <a:lnSpc>
                <a:spcPct val="115000"/>
              </a:lnSpc>
              <a:spcBef>
                <a:spcPts val="240"/>
              </a:spcBef>
              <a:spcAft>
                <a:spcPts val="0"/>
              </a:spcAft>
              <a:buClr>
                <a:srgbClr val="262626"/>
              </a:buClr>
              <a:buSzPts val="1400"/>
              <a:buFont typeface="Raleway"/>
              <a:buChar char="•"/>
            </a:pPr>
            <a:r>
              <a:rPr b="1" i="0" lang="nl-BE" sz="1400" u="none" cap="none" strike="noStrike">
                <a:solidFill>
                  <a:srgbClr val="262626"/>
                </a:solidFill>
                <a:uFill>
                  <a:noFill/>
                </a:uFill>
                <a:latin typeface="Raleway"/>
                <a:ea typeface="Raleway"/>
                <a:cs typeface="Raleway"/>
                <a:sym typeface="Raleway"/>
                <a:hlinkClick action="ppaction://hlinksldjump" r:id="rId21">
                  <a:extLst>
                    <a:ext uri="{A12FA001-AC4F-418D-AE19-62706E023703}">
                      <ahyp:hlinkClr val="tx"/>
                    </a:ext>
                  </a:extLst>
                </a:hlinkClick>
              </a:rPr>
              <a:t>Rode man</a:t>
            </a:r>
            <a:endParaRPr b="1" i="0" sz="1400" u="none" cap="none" strike="noStrike">
              <a:solidFill>
                <a:srgbClr val="262626"/>
              </a:solidFill>
              <a:latin typeface="Raleway"/>
              <a:ea typeface="Raleway"/>
              <a:cs typeface="Raleway"/>
              <a:sym typeface="Raleway"/>
            </a:endParaRPr>
          </a:p>
          <a:p>
            <a:pPr indent="-158750" lvl="2" marL="342900" marR="0" rtl="0" algn="l">
              <a:lnSpc>
                <a:spcPct val="115000"/>
              </a:lnSpc>
              <a:spcBef>
                <a:spcPts val="240"/>
              </a:spcBef>
              <a:spcAft>
                <a:spcPts val="0"/>
              </a:spcAft>
              <a:buClr>
                <a:srgbClr val="262626"/>
              </a:buClr>
              <a:buSzPts val="1400"/>
              <a:buFont typeface="Raleway"/>
              <a:buChar char="•"/>
            </a:pPr>
            <a:r>
              <a:rPr b="0" i="0" lang="nl-BE" sz="1200" u="none" cap="none" strike="noStrike">
                <a:solidFill>
                  <a:srgbClr val="262626"/>
                </a:solidFill>
                <a:uFill>
                  <a:noFill/>
                </a:uFill>
                <a:latin typeface="Raleway"/>
                <a:ea typeface="Raleway"/>
                <a:cs typeface="Raleway"/>
                <a:sym typeface="Raleway"/>
                <a:hlinkClick action="ppaction://hlinksldjump" r:id="rId22">
                  <a:extLst>
                    <a:ext uri="{A12FA001-AC4F-418D-AE19-62706E023703}">
                      <ahyp:hlinkClr val="tx"/>
                    </a:ext>
                  </a:extLst>
                </a:hlinkClick>
              </a:rPr>
              <a:t>Toegepast per doelgroep</a:t>
            </a:r>
            <a:br>
              <a:rPr b="0" i="0" lang="nl-BE" sz="1400" u="none" cap="none" strike="noStrike">
                <a:solidFill>
                  <a:srgbClr val="262626"/>
                </a:solidFill>
                <a:latin typeface="Raleway"/>
                <a:ea typeface="Raleway"/>
                <a:cs typeface="Raleway"/>
                <a:sym typeface="Raleway"/>
              </a:rPr>
            </a:br>
            <a:endParaRPr b="0" i="0" sz="1400" u="none" cap="none" strike="noStrike">
              <a:solidFill>
                <a:srgbClr val="262626"/>
              </a:solidFill>
              <a:latin typeface="Raleway"/>
              <a:ea typeface="Raleway"/>
              <a:cs typeface="Raleway"/>
              <a:sym typeface="Raleway"/>
            </a:endParaRPr>
          </a:p>
          <a:p>
            <a:pPr indent="-158750" lvl="1" marL="171450" marR="0" rtl="0" algn="l">
              <a:lnSpc>
                <a:spcPct val="115000"/>
              </a:lnSpc>
              <a:spcBef>
                <a:spcPts val="240"/>
              </a:spcBef>
              <a:spcAft>
                <a:spcPts val="0"/>
              </a:spcAft>
              <a:buClr>
                <a:srgbClr val="262626"/>
              </a:buClr>
              <a:buSzPts val="1400"/>
              <a:buFont typeface="Raleway"/>
              <a:buChar char="•"/>
            </a:pPr>
            <a:r>
              <a:rPr b="1" i="0" lang="nl-BE" sz="1400" cap="none" strike="noStrike">
                <a:solidFill>
                  <a:srgbClr val="262626"/>
                </a:solidFill>
                <a:uFill>
                  <a:noFill/>
                </a:uFill>
                <a:latin typeface="Raleway"/>
                <a:ea typeface="Raleway"/>
                <a:cs typeface="Raleway"/>
                <a:sym typeface="Raleway"/>
                <a:hlinkClick action="ppaction://hlinksldjump" r:id="rId23">
                  <a:extLst>
                    <a:ext uri="{A12FA001-AC4F-418D-AE19-62706E023703}">
                      <ahyp:hlinkClr val="tx"/>
                    </a:ext>
                  </a:extLst>
                </a:hlinkClick>
              </a:rPr>
              <a:t>Wetenschappelijk bewijs</a:t>
            </a:r>
            <a:endParaRPr b="0" i="0" sz="1200" cap="none" strike="noStrike">
              <a:solidFill>
                <a:srgbClr val="262626"/>
              </a:solidFill>
              <a:latin typeface="Raleway"/>
              <a:ea typeface="Raleway"/>
              <a:cs typeface="Raleway"/>
              <a:sym typeface="Raleway"/>
            </a:endParaRPr>
          </a:p>
        </p:txBody>
      </p:sp>
      <p:sp>
        <p:nvSpPr>
          <p:cNvPr id="62" name="Google Shape;62;p2">
            <a:hlinkClick action="ppaction://hlinksldjump" r:id="rId24"/>
          </p:cNvPr>
          <p:cNvSpPr/>
          <p:nvPr/>
        </p:nvSpPr>
        <p:spPr>
          <a:xfrm>
            <a:off x="8591928" y="2253575"/>
            <a:ext cx="2567522" cy="593132"/>
          </a:xfrm>
          <a:custGeom>
            <a:rect b="b" l="l" r="r" t="t"/>
            <a:pathLst>
              <a:path extrusionOk="0" h="587259" w="1833944">
                <a:moveTo>
                  <a:pt x="0" y="0"/>
                </a:moveTo>
                <a:lnTo>
                  <a:pt x="1833944" y="0"/>
                </a:lnTo>
                <a:lnTo>
                  <a:pt x="1833944" y="587259"/>
                </a:lnTo>
                <a:lnTo>
                  <a:pt x="0" y="587259"/>
                </a:lnTo>
                <a:lnTo>
                  <a:pt x="0" y="0"/>
                </a:lnTo>
                <a:close/>
              </a:path>
            </a:pathLst>
          </a:custGeom>
          <a:gradFill>
            <a:gsLst>
              <a:gs pos="0">
                <a:srgbClr val="374768">
                  <a:alpha val="80000"/>
                </a:srgbClr>
              </a:gs>
              <a:gs pos="100000">
                <a:srgbClr val="374768"/>
              </a:gs>
            </a:gsLst>
            <a:path path="circle">
              <a:fillToRect b="100%" r="100%"/>
            </a:path>
            <a:tileRect l="-100%" t="-100%"/>
          </a:grad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Century Schoolbook"/>
              <a:buNone/>
            </a:pPr>
            <a:r>
              <a:rPr b="0" i="0" lang="nl-BE" sz="1600" u="none" cap="none" strike="noStrike">
                <a:solidFill>
                  <a:schemeClr val="lt1"/>
                </a:solidFill>
                <a:latin typeface="Raleway"/>
                <a:ea typeface="Raleway"/>
                <a:cs typeface="Raleway"/>
                <a:sym typeface="Raleway"/>
              </a:rPr>
              <a:t>WAAROM EEN </a:t>
            </a:r>
            <a:br>
              <a:rPr b="0" i="0" lang="nl-BE" sz="1600" u="none" cap="none" strike="noStrike">
                <a:solidFill>
                  <a:schemeClr val="lt1"/>
                </a:solidFill>
                <a:latin typeface="Raleway"/>
                <a:ea typeface="Raleway"/>
                <a:cs typeface="Raleway"/>
                <a:sym typeface="Raleway"/>
              </a:rPr>
            </a:br>
            <a:r>
              <a:rPr b="0" i="0" lang="nl-BE" sz="1600" u="none" cap="none" strike="noStrike">
                <a:solidFill>
                  <a:schemeClr val="lt1"/>
                </a:solidFill>
                <a:latin typeface="Raleway"/>
                <a:ea typeface="Raleway"/>
                <a:cs typeface="Raleway"/>
                <a:sym typeface="Raleway"/>
              </a:rPr>
              <a:t>Health Mate</a:t>
            </a:r>
            <a:r>
              <a:rPr b="0" baseline="30000" i="0" lang="nl-BE" sz="1600" u="none" cap="none" strike="noStrike">
                <a:solidFill>
                  <a:schemeClr val="lt1"/>
                </a:solidFill>
                <a:latin typeface="Raleway"/>
                <a:ea typeface="Raleway"/>
                <a:cs typeface="Raleway"/>
                <a:sym typeface="Raleway"/>
              </a:rPr>
              <a:t>®</a:t>
            </a:r>
            <a:r>
              <a:rPr b="0" i="0" lang="nl-BE" sz="1600" u="none" cap="none" strike="noStrike">
                <a:solidFill>
                  <a:schemeClr val="lt1"/>
                </a:solidFill>
                <a:latin typeface="Raleway"/>
                <a:ea typeface="Raleway"/>
                <a:cs typeface="Raleway"/>
                <a:sym typeface="Raleway"/>
              </a:rPr>
              <a:t>?</a:t>
            </a:r>
            <a:endParaRPr b="0" i="0" sz="1400" u="none" cap="none" strike="noStrike">
              <a:solidFill>
                <a:srgbClr val="000000"/>
              </a:solidFill>
              <a:latin typeface="Raleway"/>
              <a:ea typeface="Raleway"/>
              <a:cs typeface="Raleway"/>
              <a:sym typeface="Raleway"/>
            </a:endParaRPr>
          </a:p>
        </p:txBody>
      </p:sp>
      <p:sp>
        <p:nvSpPr>
          <p:cNvPr id="63" name="Google Shape;63;p2"/>
          <p:cNvSpPr/>
          <p:nvPr/>
        </p:nvSpPr>
        <p:spPr>
          <a:xfrm>
            <a:off x="8591927" y="2846699"/>
            <a:ext cx="2567522" cy="3565479"/>
          </a:xfrm>
          <a:custGeom>
            <a:rect b="b" l="l" r="r" t="t"/>
            <a:pathLst>
              <a:path extrusionOk="0" h="3403799" w="1833944">
                <a:moveTo>
                  <a:pt x="0" y="0"/>
                </a:moveTo>
                <a:lnTo>
                  <a:pt x="1833944" y="0"/>
                </a:lnTo>
                <a:lnTo>
                  <a:pt x="1833944" y="3403799"/>
                </a:lnTo>
                <a:lnTo>
                  <a:pt x="0" y="3403799"/>
                </a:lnTo>
                <a:lnTo>
                  <a:pt x="0" y="0"/>
                </a:lnTo>
                <a:close/>
              </a:path>
            </a:pathLst>
          </a:custGeom>
          <a:solidFill>
            <a:srgbClr val="374768">
              <a:alpha val="9411"/>
            </a:srgbClr>
          </a:solidFill>
          <a:ln>
            <a:noFill/>
          </a:ln>
        </p:spPr>
        <p:txBody>
          <a:bodyPr anchorCtr="0" anchor="t" bIns="128000" lIns="158400" spcFirstLastPara="1" rIns="113775" wrap="square" tIns="194400">
            <a:noAutofit/>
          </a:bodyPr>
          <a:lstStyle/>
          <a:p>
            <a:pPr indent="-158750" lvl="1" marL="171450" marR="0" rtl="0" algn="l">
              <a:lnSpc>
                <a:spcPct val="115000"/>
              </a:lnSpc>
              <a:spcBef>
                <a:spcPts val="0"/>
              </a:spcBef>
              <a:spcAft>
                <a:spcPts val="0"/>
              </a:spcAft>
              <a:buClr>
                <a:schemeClr val="dk1"/>
              </a:buClr>
              <a:buSzPts val="1400"/>
              <a:buFont typeface="Raleway"/>
              <a:buChar char="•"/>
            </a:pPr>
            <a:r>
              <a:rPr b="1" i="0" lang="nl-BE" sz="1400" cap="none" strike="noStrike">
                <a:solidFill>
                  <a:schemeClr val="dk1"/>
                </a:solidFill>
                <a:uFill>
                  <a:noFill/>
                </a:uFill>
                <a:latin typeface="Raleway"/>
                <a:ea typeface="Raleway"/>
                <a:cs typeface="Raleway"/>
                <a:sym typeface="Raleway"/>
                <a:hlinkClick action="ppaction://hlinksldjump" r:id="rId25">
                  <a:extLst>
                    <a:ext uri="{A12FA001-AC4F-418D-AE19-62706E023703}">
                      <ahyp:hlinkClr val="tx"/>
                    </a:ext>
                  </a:extLst>
                </a:hlinkClick>
              </a:rPr>
              <a:t>Levenslange garantie</a:t>
            </a:r>
            <a:endParaRPr b="1">
              <a:solidFill>
                <a:schemeClr val="dk1"/>
              </a:solidFill>
              <a:latin typeface="Raleway"/>
              <a:ea typeface="Raleway"/>
              <a:cs typeface="Raleway"/>
              <a:sym typeface="Raleway"/>
            </a:endParaRPr>
          </a:p>
          <a:p>
            <a:pPr indent="-182880" lvl="0" marL="182880" rtl="0" algn="l">
              <a:lnSpc>
                <a:spcPct val="95000"/>
              </a:lnSpc>
              <a:spcBef>
                <a:spcPts val="1600"/>
              </a:spcBef>
              <a:spcAft>
                <a:spcPts val="0"/>
              </a:spcAft>
              <a:buClr>
                <a:schemeClr val="dk1"/>
              </a:buClr>
              <a:buSzPts val="1280"/>
              <a:buFont typeface="Raleway ExtraBold"/>
              <a:buChar char="•"/>
            </a:pPr>
            <a:r>
              <a:rPr b="1" lang="nl-BE">
                <a:solidFill>
                  <a:schemeClr val="dk1"/>
                </a:solidFill>
                <a:uFill>
                  <a:noFill/>
                </a:uFill>
                <a:latin typeface="Raleway"/>
                <a:ea typeface="Raleway"/>
                <a:cs typeface="Raleway"/>
                <a:sym typeface="Raleway"/>
                <a:hlinkClick action="ppaction://hlinksldjump" r:id="rId26">
                  <a:extLst>
                    <a:ext uri="{A12FA001-AC4F-418D-AE19-62706E023703}">
                      <ahyp:hlinkClr val="tx"/>
                    </a:ext>
                  </a:extLst>
                </a:hlinkClick>
              </a:rPr>
              <a:t>Gepatenteerde unieke Tecoloy elementen</a:t>
            </a:r>
            <a:endParaRPr b="1">
              <a:solidFill>
                <a:schemeClr val="dk1"/>
              </a:solidFill>
              <a:latin typeface="Raleway"/>
              <a:ea typeface="Raleway"/>
              <a:cs typeface="Raleway"/>
              <a:sym typeface="Raleway"/>
            </a:endParaRPr>
          </a:p>
          <a:p>
            <a:pPr indent="-182880" lvl="0" marL="182880" rtl="0" algn="l">
              <a:lnSpc>
                <a:spcPct val="95000"/>
              </a:lnSpc>
              <a:spcBef>
                <a:spcPts val="1600"/>
              </a:spcBef>
              <a:spcAft>
                <a:spcPts val="0"/>
              </a:spcAft>
              <a:buClr>
                <a:schemeClr val="dk1"/>
              </a:buClr>
              <a:buSzPts val="1280"/>
              <a:buFont typeface="Raleway ExtraBold"/>
              <a:buChar char="•"/>
            </a:pPr>
            <a:r>
              <a:rPr b="1" lang="nl-BE">
                <a:solidFill>
                  <a:schemeClr val="dk1"/>
                </a:solidFill>
                <a:uFill>
                  <a:noFill/>
                </a:uFill>
                <a:latin typeface="Raleway"/>
                <a:ea typeface="Raleway"/>
                <a:cs typeface="Raleway"/>
                <a:sym typeface="Raleway"/>
                <a:hlinkClick action="ppaction://hlinksldjump" r:id="rId27">
                  <a:extLst>
                    <a:ext uri="{A12FA001-AC4F-418D-AE19-62706E023703}">
                      <ahyp:hlinkClr val="tx"/>
                    </a:ext>
                  </a:extLst>
                </a:hlinkClick>
              </a:rPr>
              <a:t>Laag elektromagnetisch veld</a:t>
            </a:r>
            <a:endParaRPr b="1">
              <a:solidFill>
                <a:schemeClr val="dk1"/>
              </a:solidFill>
              <a:latin typeface="Raleway"/>
              <a:ea typeface="Raleway"/>
              <a:cs typeface="Raleway"/>
              <a:sym typeface="Raleway"/>
            </a:endParaRPr>
          </a:p>
          <a:p>
            <a:pPr indent="-182880" lvl="0" marL="182880" rtl="0" algn="l">
              <a:lnSpc>
                <a:spcPct val="95000"/>
              </a:lnSpc>
              <a:spcBef>
                <a:spcPts val="1600"/>
              </a:spcBef>
              <a:spcAft>
                <a:spcPts val="0"/>
              </a:spcAft>
              <a:buClr>
                <a:schemeClr val="dk1"/>
              </a:buClr>
              <a:buSzPts val="1280"/>
              <a:buFont typeface="Raleway ExtraBold"/>
              <a:buChar char="•"/>
            </a:pPr>
            <a:r>
              <a:rPr b="1" lang="nl-BE">
                <a:solidFill>
                  <a:schemeClr val="dk1"/>
                </a:solidFill>
                <a:uFill>
                  <a:noFill/>
                </a:uFill>
                <a:latin typeface="Raleway"/>
                <a:ea typeface="Raleway"/>
                <a:cs typeface="Raleway"/>
                <a:sym typeface="Raleway"/>
                <a:hlinkClick action="ppaction://hlinksldjump" r:id="rId28">
                  <a:extLst>
                    <a:ext uri="{A12FA001-AC4F-418D-AE19-62706E023703}">
                      <ahyp:hlinkClr val="tx"/>
                    </a:ext>
                  </a:extLst>
                </a:hlinkClick>
              </a:rPr>
              <a:t>Lage energieconsumptie</a:t>
            </a:r>
            <a:endParaRPr b="1">
              <a:solidFill>
                <a:schemeClr val="dk1"/>
              </a:solidFill>
              <a:latin typeface="Raleway"/>
              <a:ea typeface="Raleway"/>
              <a:cs typeface="Raleway"/>
              <a:sym typeface="Raleway"/>
            </a:endParaRPr>
          </a:p>
          <a:p>
            <a:pPr indent="-182880" lvl="0" marL="182880" rtl="0" algn="l">
              <a:lnSpc>
                <a:spcPct val="95000"/>
              </a:lnSpc>
              <a:spcBef>
                <a:spcPts val="1600"/>
              </a:spcBef>
              <a:spcAft>
                <a:spcPts val="0"/>
              </a:spcAft>
              <a:buClr>
                <a:schemeClr val="dk1"/>
              </a:buClr>
              <a:buSzPts val="1280"/>
              <a:buFont typeface="Raleway ExtraBold"/>
              <a:buChar char="•"/>
            </a:pPr>
            <a:r>
              <a:rPr b="1" lang="nl-BE">
                <a:solidFill>
                  <a:schemeClr val="dk1"/>
                </a:solidFill>
                <a:uFill>
                  <a:noFill/>
                </a:uFill>
                <a:latin typeface="Raleway"/>
                <a:ea typeface="Raleway"/>
                <a:cs typeface="Raleway"/>
                <a:sym typeface="Raleway"/>
                <a:hlinkClick action="ppaction://hlinksldjump" r:id="rId29">
                  <a:extLst>
                    <a:ext uri="{A12FA001-AC4F-418D-AE19-62706E023703}">
                      <ahyp:hlinkClr val="tx"/>
                    </a:ext>
                  </a:extLst>
                </a:hlinkClick>
              </a:rPr>
              <a:t>All-in prijs</a:t>
            </a:r>
            <a:endParaRPr b="1">
              <a:solidFill>
                <a:schemeClr val="dk1"/>
              </a:solidFill>
              <a:latin typeface="Raleway"/>
              <a:ea typeface="Raleway"/>
              <a:cs typeface="Raleway"/>
              <a:sym typeface="Raleway"/>
            </a:endParaRPr>
          </a:p>
        </p:txBody>
      </p:sp>
      <p:sp>
        <p:nvSpPr>
          <p:cNvPr id="64" name="Google Shape;64;p2"/>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Hartslag in de </a:t>
            </a:r>
            <a:br>
              <a:rPr lang="nl-BE"/>
            </a:br>
            <a:r>
              <a:rPr lang="nl-BE"/>
              <a:t>conditiezone</a:t>
            </a:r>
            <a:endParaRPr/>
          </a:p>
        </p:txBody>
      </p:sp>
      <p:sp>
        <p:nvSpPr>
          <p:cNvPr id="228" name="Google Shape;228;p14"/>
          <p:cNvSpPr txBox="1"/>
          <p:nvPr>
            <p:ph idx="1" type="body"/>
          </p:nvPr>
        </p:nvSpPr>
        <p:spPr>
          <a:xfrm>
            <a:off x="540000" y="2250000"/>
            <a:ext cx="51717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5000"/>
              </a:lnSpc>
              <a:spcBef>
                <a:spcPts val="0"/>
              </a:spcBef>
              <a:spcAft>
                <a:spcPts val="0"/>
              </a:spcAft>
              <a:buSzPts val="1440"/>
              <a:buNone/>
            </a:pPr>
            <a:r>
              <a:rPr lang="nl-BE"/>
              <a:t>Als je hartslag in een bepaalde zone zit, werk je aan cardiovasculaire conditie = uithouding van je hart</a:t>
            </a:r>
            <a:endParaRPr/>
          </a:p>
          <a:p>
            <a:pPr indent="-182880" lvl="0" marL="182880" rtl="0" algn="l">
              <a:lnSpc>
                <a:spcPct val="95000"/>
              </a:lnSpc>
              <a:spcBef>
                <a:spcPts val="1600"/>
              </a:spcBef>
              <a:spcAft>
                <a:spcPts val="0"/>
              </a:spcAft>
              <a:buSzPts val="1440"/>
              <a:buFont typeface="Raleway Light"/>
              <a:buChar char="•"/>
            </a:pPr>
            <a:r>
              <a:rPr lang="nl-BE">
                <a:latin typeface="Raleway Light"/>
                <a:ea typeface="Raleway Light"/>
                <a:cs typeface="Raleway Light"/>
                <a:sym typeface="Raleway Light"/>
              </a:rPr>
              <a:t>Bovengrens: (220 – leeftijd) *80% </a:t>
            </a:r>
            <a:endParaRPr>
              <a:latin typeface="Raleway Light"/>
              <a:ea typeface="Raleway Light"/>
              <a:cs typeface="Raleway Light"/>
              <a:sym typeface="Raleway Light"/>
            </a:endParaRPr>
          </a:p>
          <a:p>
            <a:pPr indent="-182880" lvl="0" marL="182880" rtl="0" algn="l">
              <a:lnSpc>
                <a:spcPct val="95000"/>
              </a:lnSpc>
              <a:spcBef>
                <a:spcPts val="1600"/>
              </a:spcBef>
              <a:spcAft>
                <a:spcPts val="0"/>
              </a:spcAft>
              <a:buSzPts val="1440"/>
              <a:buFont typeface="Raleway Light"/>
              <a:buChar char="•"/>
            </a:pPr>
            <a:r>
              <a:rPr lang="nl-BE">
                <a:latin typeface="Raleway Light"/>
                <a:ea typeface="Raleway Light"/>
                <a:cs typeface="Raleway Light"/>
                <a:sym typeface="Raleway Light"/>
              </a:rPr>
              <a:t>Ondergrens: (220 – leeftijd) *60% </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440"/>
              <a:buNone/>
            </a:pPr>
            <a:br>
              <a:rPr lang="nl-BE">
                <a:solidFill>
                  <a:srgbClr val="B2191E"/>
                </a:solidFill>
              </a:rPr>
            </a:br>
            <a:r>
              <a:rPr lang="nl-BE">
                <a:solidFill>
                  <a:srgbClr val="B2191E"/>
                </a:solidFill>
              </a:rPr>
              <a:t>Om je conditie significant te verbeteren, zit je best 30 minuten gedurende 3 keer per week tussen deze 2 grenzen.</a:t>
            </a:r>
            <a:endParaRPr>
              <a:solidFill>
                <a:srgbClr val="B2191E"/>
              </a:solidFill>
            </a:endParaRPr>
          </a:p>
          <a:p>
            <a:pPr indent="0" lvl="0" marL="0" rtl="0" algn="l">
              <a:lnSpc>
                <a:spcPct val="95000"/>
              </a:lnSpc>
              <a:spcBef>
                <a:spcPts val="1600"/>
              </a:spcBef>
              <a:spcAft>
                <a:spcPts val="0"/>
              </a:spcAft>
              <a:buSzPts val="1440"/>
              <a:buNone/>
            </a:pPr>
            <a:r>
              <a:rPr lang="nl-BE"/>
              <a:t>Gebruik in sauna:</a:t>
            </a:r>
            <a:endParaRPr/>
          </a:p>
          <a:p>
            <a:pPr indent="-190500" lvl="1" marL="457200" rtl="0" algn="l">
              <a:lnSpc>
                <a:spcPct val="90000"/>
              </a:lnSpc>
              <a:spcBef>
                <a:spcPts val="500"/>
              </a:spcBef>
              <a:spcAft>
                <a:spcPts val="0"/>
              </a:spcAft>
              <a:buSzPts val="1600"/>
              <a:buChar char="●"/>
            </a:pPr>
            <a:r>
              <a:rPr lang="nl-BE"/>
              <a:t>Sauna opwarmen tot 40-45°C (10-20 min afh. van temperatuur ruimte)</a:t>
            </a:r>
            <a:endParaRPr/>
          </a:p>
          <a:p>
            <a:pPr indent="-190500" lvl="1" marL="457200" rtl="0" algn="l">
              <a:lnSpc>
                <a:spcPct val="90000"/>
              </a:lnSpc>
              <a:spcBef>
                <a:spcPts val="600"/>
              </a:spcBef>
              <a:spcAft>
                <a:spcPts val="0"/>
              </a:spcAft>
              <a:buSzPts val="1600"/>
              <a:buChar char="●"/>
            </a:pPr>
            <a:r>
              <a:rPr lang="nl-BE"/>
              <a:t>1-15 min: gebeurt er niet veel</a:t>
            </a:r>
            <a:endParaRPr/>
          </a:p>
          <a:p>
            <a:pPr indent="-190500" lvl="1" marL="457200" rtl="0" algn="l">
              <a:lnSpc>
                <a:spcPct val="90000"/>
              </a:lnSpc>
              <a:spcBef>
                <a:spcPts val="600"/>
              </a:spcBef>
              <a:spcAft>
                <a:spcPts val="0"/>
              </a:spcAft>
              <a:buSzPts val="1600"/>
              <a:buChar char="●"/>
            </a:pPr>
            <a:r>
              <a:rPr lang="nl-BE"/>
              <a:t>15-30 min: je hartslag gaat tot boven de ondergrens</a:t>
            </a:r>
            <a:endParaRPr/>
          </a:p>
          <a:p>
            <a:pPr indent="-190500" lvl="1" marL="457200" rtl="0" algn="l">
              <a:lnSpc>
                <a:spcPct val="90000"/>
              </a:lnSpc>
              <a:spcBef>
                <a:spcPts val="600"/>
              </a:spcBef>
              <a:spcAft>
                <a:spcPts val="0"/>
              </a:spcAft>
              <a:buSzPts val="1600"/>
              <a:buChar char="●"/>
            </a:pPr>
            <a:r>
              <a:rPr lang="nl-BE"/>
              <a:t>30-45 min: je hartslag gaat naar bovengrens</a:t>
            </a:r>
            <a:endParaRPr/>
          </a:p>
          <a:p>
            <a:pPr indent="-190500" lvl="1" marL="457200" rtl="0" algn="l">
              <a:lnSpc>
                <a:spcPct val="90000"/>
              </a:lnSpc>
              <a:spcBef>
                <a:spcPts val="600"/>
              </a:spcBef>
              <a:spcAft>
                <a:spcPts val="0"/>
              </a:spcAft>
              <a:buSzPts val="1600"/>
              <a:buChar char="●"/>
            </a:pPr>
            <a:r>
              <a:rPr lang="nl-BE"/>
              <a:t>45 min: sauna sessie stoppen</a:t>
            </a:r>
            <a:endParaRPr/>
          </a:p>
          <a:p>
            <a:pPr indent="-190500" lvl="1" marL="457200" rtl="0" algn="l">
              <a:lnSpc>
                <a:spcPct val="90000"/>
              </a:lnSpc>
              <a:spcBef>
                <a:spcPts val="600"/>
              </a:spcBef>
              <a:spcAft>
                <a:spcPts val="0"/>
              </a:spcAft>
              <a:buSzPts val="1600"/>
              <a:buChar char="●"/>
            </a:pPr>
            <a:r>
              <a:rPr lang="nl-BE"/>
              <a:t>45-60 min: uitzweten, afkoelen en douchen; de hartslag gaat terug tot onder de ondergrens</a:t>
            </a:r>
            <a:endParaRPr/>
          </a:p>
          <a:p>
            <a:pPr indent="0" lvl="0" marL="0" rtl="0" algn="l">
              <a:lnSpc>
                <a:spcPct val="95000"/>
              </a:lnSpc>
              <a:spcBef>
                <a:spcPts val="1700"/>
              </a:spcBef>
              <a:spcAft>
                <a:spcPts val="0"/>
              </a:spcAft>
              <a:buSzPts val="1440"/>
              <a:buNone/>
            </a:pPr>
            <a:r>
              <a:t/>
            </a:r>
            <a:endParaRPr/>
          </a:p>
        </p:txBody>
      </p:sp>
      <p:sp>
        <p:nvSpPr>
          <p:cNvPr id="229" name="Google Shape;229;p14"/>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230" name="Google Shape;230;p14"/>
          <p:cNvPicPr preferRelativeResize="0"/>
          <p:nvPr/>
        </p:nvPicPr>
        <p:blipFill rotWithShape="1">
          <a:blip r:embed="rId3">
            <a:alphaModFix/>
          </a:blip>
          <a:srcRect b="0" l="27103" r="27109" t="0"/>
          <a:stretch/>
        </p:blipFill>
        <p:spPr>
          <a:xfrm>
            <a:off x="6123942" y="-1"/>
            <a:ext cx="5582285"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3"/>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Detox</a:t>
            </a:r>
            <a:endParaRPr/>
          </a:p>
        </p:txBody>
      </p:sp>
      <p:sp>
        <p:nvSpPr>
          <p:cNvPr id="236" name="Google Shape;236;p13"/>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237" name="Google Shape;237;p13"/>
          <p:cNvPicPr preferRelativeResize="0"/>
          <p:nvPr/>
        </p:nvPicPr>
        <p:blipFill rotWithShape="1">
          <a:blip r:embed="rId3">
            <a:alphaModFix amt="10000"/>
          </a:blip>
          <a:srcRect b="0" l="0" r="0" t="0"/>
          <a:stretch/>
        </p:blipFill>
        <p:spPr>
          <a:xfrm>
            <a:off x="-47624" y="2634812"/>
            <a:ext cx="12192000" cy="3673055"/>
          </a:xfrm>
          <a:prstGeom prst="rect">
            <a:avLst/>
          </a:prstGeom>
          <a:noFill/>
          <a:ln>
            <a:noFill/>
          </a:ln>
        </p:spPr>
      </p:pic>
      <p:sp>
        <p:nvSpPr>
          <p:cNvPr id="238" name="Google Shape;238;p13"/>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440"/>
              <a:buNone/>
            </a:pPr>
            <a:r>
              <a:rPr lang="nl-BE" sz="1400"/>
              <a:t>Door de goede doorbloeding en door te zweten, halen we de toxische stoffen uit ons lichaam:</a:t>
            </a:r>
            <a:endParaRPr/>
          </a:p>
          <a:p>
            <a:pPr indent="-190500" lvl="1" marL="457200" rtl="0" algn="l">
              <a:lnSpc>
                <a:spcPct val="90000"/>
              </a:lnSpc>
              <a:spcBef>
                <a:spcPts val="0"/>
              </a:spcBef>
              <a:spcAft>
                <a:spcPts val="0"/>
              </a:spcAft>
              <a:buSzPts val="1600"/>
              <a:buChar char="●"/>
            </a:pPr>
            <a:r>
              <a:rPr lang="nl-BE"/>
              <a:t>Door de goede doorbloeding worden toxische stoffen efficiënt tot bij de Nieren en Lever gebracht en zo uit het bloed verwijderd</a:t>
            </a:r>
            <a:endParaRPr/>
          </a:p>
          <a:p>
            <a:pPr indent="-190500" lvl="1" marL="457200" rtl="0" algn="l">
              <a:lnSpc>
                <a:spcPct val="90000"/>
              </a:lnSpc>
              <a:spcBef>
                <a:spcPts val="0"/>
              </a:spcBef>
              <a:spcAft>
                <a:spcPts val="0"/>
              </a:spcAft>
              <a:buSzPts val="1600"/>
              <a:buChar char="●"/>
            </a:pPr>
            <a:r>
              <a:rPr lang="nl-BE"/>
              <a:t>Zware metalen en pesticiden worden moeilijk verwijderd via de Urine (Nieren en Lever) maar gaan wel gemakkelijker uit ons lichaam via zweet</a:t>
            </a:r>
            <a:endParaRPr/>
          </a:p>
          <a:p>
            <a:pPr indent="-190500" lvl="1" marL="457200" rtl="0" algn="l">
              <a:lnSpc>
                <a:spcPct val="90000"/>
              </a:lnSpc>
              <a:spcBef>
                <a:spcPts val="0"/>
              </a:spcBef>
              <a:spcAft>
                <a:spcPts val="0"/>
              </a:spcAft>
              <a:buSzPts val="1600"/>
              <a:buChar char="●"/>
            </a:pPr>
            <a:r>
              <a:rPr lang="nl-BE"/>
              <a:t>Ook het vet dat een opslagplaats is voor toxische stoffen zal opwarmen en deze zo sneller afgeven</a:t>
            </a:r>
            <a:endParaRPr/>
          </a:p>
          <a:p>
            <a:pPr indent="-190500" lvl="1" marL="457200" rtl="0" algn="l">
              <a:lnSpc>
                <a:spcPct val="90000"/>
              </a:lnSpc>
              <a:spcBef>
                <a:spcPts val="0"/>
              </a:spcBef>
              <a:spcAft>
                <a:spcPts val="0"/>
              </a:spcAft>
              <a:buSzPts val="1600"/>
              <a:buChar char="●"/>
            </a:pPr>
            <a:r>
              <a:rPr lang="nl-BE"/>
              <a:t>De huidporiën gaan openstaan en worden door het zweten gereinigd</a:t>
            </a:r>
            <a:endParaRPr/>
          </a:p>
          <a:p>
            <a:pPr indent="-194310" lvl="0" marL="285750" rtl="0" algn="l">
              <a:lnSpc>
                <a:spcPct val="95000"/>
              </a:lnSpc>
              <a:spcBef>
                <a:spcPts val="0"/>
              </a:spcBef>
              <a:spcAft>
                <a:spcPts val="0"/>
              </a:spcAft>
              <a:buSzPts val="1440"/>
              <a:buNone/>
            </a:pPr>
            <a:r>
              <a:t/>
            </a:r>
            <a:endParaRPr sz="1400"/>
          </a:p>
          <a:p>
            <a:pPr indent="0" lvl="0" marL="0" rtl="0" algn="l">
              <a:lnSpc>
                <a:spcPct val="95000"/>
              </a:lnSpc>
              <a:spcBef>
                <a:spcPts val="0"/>
              </a:spcBef>
              <a:spcAft>
                <a:spcPts val="0"/>
              </a:spcAft>
              <a:buSzPts val="1440"/>
              <a:buNone/>
            </a:pPr>
            <a:r>
              <a:rPr lang="nl-BE" sz="1400"/>
              <a:t>Daarom is het zeer belangrijk om voldoende te drinken:</a:t>
            </a:r>
            <a:endParaRPr/>
          </a:p>
          <a:p>
            <a:pPr indent="-190500" lvl="1" marL="457200" rtl="0" algn="l">
              <a:lnSpc>
                <a:spcPct val="90000"/>
              </a:lnSpc>
              <a:spcBef>
                <a:spcPts val="0"/>
              </a:spcBef>
              <a:spcAft>
                <a:spcPts val="0"/>
              </a:spcAft>
              <a:buSzPts val="1600"/>
              <a:buChar char="●"/>
            </a:pPr>
            <a:r>
              <a:rPr lang="nl-BE"/>
              <a:t>Ervoor (1-2 glazen) </a:t>
            </a:r>
            <a:endParaRPr/>
          </a:p>
          <a:p>
            <a:pPr indent="-190500" lvl="1" marL="457200" rtl="0" algn="l">
              <a:lnSpc>
                <a:spcPct val="90000"/>
              </a:lnSpc>
              <a:spcBef>
                <a:spcPts val="0"/>
              </a:spcBef>
              <a:spcAft>
                <a:spcPts val="0"/>
              </a:spcAft>
              <a:buSzPts val="1600"/>
              <a:buChar char="●"/>
            </a:pPr>
            <a:r>
              <a:rPr lang="nl-BE"/>
              <a:t>Tijdens de sessie (500-750ml) </a:t>
            </a:r>
            <a:endParaRPr/>
          </a:p>
          <a:p>
            <a:pPr indent="-190500" lvl="1" marL="457200" rtl="0" algn="l">
              <a:lnSpc>
                <a:spcPct val="90000"/>
              </a:lnSpc>
              <a:spcBef>
                <a:spcPts val="0"/>
              </a:spcBef>
              <a:spcAft>
                <a:spcPts val="0"/>
              </a:spcAft>
              <a:buSzPts val="1600"/>
              <a:buChar char="●"/>
            </a:pPr>
            <a:r>
              <a:rPr lang="nl-BE"/>
              <a:t>Erna (min 1-2 glazen) </a:t>
            </a:r>
            <a:endParaRPr/>
          </a:p>
          <a:p>
            <a:pPr indent="-91440" lvl="0" marL="182880" rtl="0" algn="l">
              <a:lnSpc>
                <a:spcPct val="95000"/>
              </a:lnSpc>
              <a:spcBef>
                <a:spcPts val="1600"/>
              </a:spcBef>
              <a:spcAft>
                <a:spcPts val="0"/>
              </a:spcAft>
              <a:buSzPts val="1440"/>
              <a:buNone/>
            </a:pPr>
            <a:r>
              <a:t/>
            </a:r>
            <a:endParaRPr sz="1400"/>
          </a:p>
        </p:txBody>
      </p:sp>
      <p:pic>
        <p:nvPicPr>
          <p:cNvPr id="239" name="Google Shape;239;p13"/>
          <p:cNvPicPr preferRelativeResize="0"/>
          <p:nvPr/>
        </p:nvPicPr>
        <p:blipFill rotWithShape="1">
          <a:blip r:embed="rId4">
            <a:alphaModFix amt="10000"/>
          </a:blip>
          <a:srcRect b="0" l="0" r="0" t="0"/>
          <a:stretch/>
        </p:blipFill>
        <p:spPr>
          <a:xfrm>
            <a:off x="6324775" y="2255174"/>
            <a:ext cx="3043990" cy="3812900"/>
          </a:xfrm>
          <a:prstGeom prst="rect">
            <a:avLst/>
          </a:prstGeom>
          <a:noFill/>
          <a:ln>
            <a:noFill/>
          </a:ln>
        </p:spPr>
      </p:pic>
      <p:pic>
        <p:nvPicPr>
          <p:cNvPr id="240" name="Google Shape;240;p13"/>
          <p:cNvPicPr preferRelativeResize="0"/>
          <p:nvPr/>
        </p:nvPicPr>
        <p:blipFill rotWithShape="1">
          <a:blip r:embed="rId5">
            <a:alphaModFix/>
          </a:blip>
          <a:srcRect b="0" l="0" r="0" t="0"/>
          <a:stretch/>
        </p:blipFill>
        <p:spPr>
          <a:xfrm>
            <a:off x="7618575" y="2143125"/>
            <a:ext cx="2103276" cy="40370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2"/>
          <p:cNvSpPr/>
          <p:nvPr/>
        </p:nvSpPr>
        <p:spPr>
          <a:xfrm>
            <a:off x="-95250" y="0"/>
            <a:ext cx="11792100" cy="6858000"/>
          </a:xfrm>
          <a:prstGeom prst="rect">
            <a:avLst/>
          </a:prstGeom>
          <a:gradFill>
            <a:gsLst>
              <a:gs pos="0">
                <a:srgbClr val="750400"/>
              </a:gs>
              <a:gs pos="100000">
                <a:srgbClr val="7E0C02"/>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icture containing text, silhouette&#10;&#10;Description automatically generated" id="246" name="Google Shape;246;p22"/>
          <p:cNvPicPr preferRelativeResize="0"/>
          <p:nvPr/>
        </p:nvPicPr>
        <p:blipFill rotWithShape="1">
          <a:blip r:embed="rId3">
            <a:alphaModFix/>
          </a:blip>
          <a:srcRect b="8155" l="22942" r="19972" t="2032"/>
          <a:stretch/>
        </p:blipFill>
        <p:spPr>
          <a:xfrm>
            <a:off x="3497418" y="1819275"/>
            <a:ext cx="4255931" cy="5038799"/>
          </a:xfrm>
          <a:prstGeom prst="rect">
            <a:avLst/>
          </a:prstGeom>
          <a:noFill/>
          <a:ln>
            <a:noFill/>
          </a:ln>
        </p:spPr>
      </p:pic>
      <p:pic>
        <p:nvPicPr>
          <p:cNvPr id="247" name="Google Shape;247;p22"/>
          <p:cNvPicPr preferRelativeResize="0"/>
          <p:nvPr/>
        </p:nvPicPr>
        <p:blipFill rotWithShape="1">
          <a:blip r:embed="rId4">
            <a:alphaModFix amt="4000"/>
          </a:blip>
          <a:srcRect b="0" l="0" r="0" t="0"/>
          <a:stretch/>
        </p:blipFill>
        <p:spPr>
          <a:xfrm>
            <a:off x="6915125" y="1193897"/>
            <a:ext cx="5165664" cy="6470502"/>
          </a:xfrm>
          <a:prstGeom prst="rect">
            <a:avLst/>
          </a:prstGeom>
          <a:noFill/>
          <a:ln>
            <a:noFill/>
          </a:ln>
        </p:spPr>
      </p:pic>
      <p:sp>
        <p:nvSpPr>
          <p:cNvPr id="248" name="Google Shape;248;p22"/>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solidFill>
                  <a:schemeClr val="lt1"/>
                </a:solidFill>
              </a:rPr>
              <a:t>Effect op het lichaam</a:t>
            </a:r>
            <a:endParaRPr>
              <a:solidFill>
                <a:schemeClr val="lt1"/>
              </a:solidFill>
            </a:endParaRPr>
          </a:p>
        </p:txBody>
      </p:sp>
      <p:cxnSp>
        <p:nvCxnSpPr>
          <p:cNvPr id="249" name="Google Shape;249;p22"/>
          <p:cNvCxnSpPr>
            <a:stCxn id="250" idx="3"/>
          </p:cNvCxnSpPr>
          <p:nvPr/>
        </p:nvCxnSpPr>
        <p:spPr>
          <a:xfrm>
            <a:off x="3232148" y="2843325"/>
            <a:ext cx="2025600" cy="4800"/>
          </a:xfrm>
          <a:prstGeom prst="straightConnector1">
            <a:avLst/>
          </a:prstGeom>
          <a:noFill/>
          <a:ln cap="flat" cmpd="sng" w="9525">
            <a:solidFill>
              <a:schemeClr val="lt1"/>
            </a:solidFill>
            <a:prstDash val="solid"/>
            <a:round/>
            <a:headEnd len="sm" w="sm" type="none"/>
            <a:tailEnd len="sm" w="sm" type="none"/>
          </a:ln>
        </p:spPr>
      </p:cxnSp>
      <p:sp>
        <p:nvSpPr>
          <p:cNvPr id="250" name="Google Shape;250;p22"/>
          <p:cNvSpPr txBox="1"/>
          <p:nvPr/>
        </p:nvSpPr>
        <p:spPr>
          <a:xfrm>
            <a:off x="502148" y="2373825"/>
            <a:ext cx="27300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De interne temperatuur gaat omhoog net zoals bij koorts </a:t>
            </a:r>
            <a:endParaRPr b="0" i="0" sz="1100" u="none" cap="none" strike="noStrike">
              <a:solidFill>
                <a:schemeClr val="lt1"/>
              </a:solidFill>
              <a:latin typeface="Raleway Light"/>
              <a:ea typeface="Raleway Light"/>
              <a:cs typeface="Raleway Light"/>
              <a:sym typeface="Raleway Light"/>
            </a:endParaRPr>
          </a:p>
          <a:p>
            <a:pPr indent="-254000" lvl="0" marL="285750" marR="0" rtl="0" algn="l">
              <a:lnSpc>
                <a:spcPct val="100000"/>
              </a:lnSpc>
              <a:spcBef>
                <a:spcPts val="0"/>
              </a:spcBef>
              <a:spcAft>
                <a:spcPts val="0"/>
              </a:spcAft>
              <a:buClr>
                <a:schemeClr val="lt1"/>
              </a:buClr>
              <a:buSzPts val="1100"/>
              <a:buFont typeface="Raleway Light"/>
              <a:buChar char="•"/>
            </a:pPr>
            <a:r>
              <a:rPr b="0" i="0" lang="nl-BE" sz="1100" u="none" cap="none" strike="noStrike">
                <a:solidFill>
                  <a:schemeClr val="lt1"/>
                </a:solidFill>
                <a:latin typeface="Raleway Light"/>
                <a:ea typeface="Raleway Light"/>
                <a:cs typeface="Raleway Light"/>
                <a:sym typeface="Raleway Light"/>
              </a:rPr>
              <a:t>Het immuunsysteem wordt geactiveerd</a:t>
            </a:r>
            <a:endParaRPr b="0" i="0" sz="1100" u="none" cap="none" strike="noStrike">
              <a:solidFill>
                <a:schemeClr val="lt1"/>
              </a:solidFill>
              <a:latin typeface="Raleway Light"/>
              <a:ea typeface="Raleway Light"/>
              <a:cs typeface="Raleway Light"/>
              <a:sym typeface="Raleway Light"/>
            </a:endParaRPr>
          </a:p>
          <a:p>
            <a:pPr indent="-254000" lvl="0" marL="285750" marR="0" rtl="0" algn="l">
              <a:lnSpc>
                <a:spcPct val="100000"/>
              </a:lnSpc>
              <a:spcBef>
                <a:spcPts val="0"/>
              </a:spcBef>
              <a:spcAft>
                <a:spcPts val="0"/>
              </a:spcAft>
              <a:buClr>
                <a:schemeClr val="lt1"/>
              </a:buClr>
              <a:buSzPts val="1100"/>
              <a:buFont typeface="Raleway Light"/>
              <a:buChar char="•"/>
            </a:pPr>
            <a:r>
              <a:rPr b="0" i="0" lang="nl-BE" sz="1100" u="none" cap="none" strike="noStrike">
                <a:solidFill>
                  <a:schemeClr val="lt1"/>
                </a:solidFill>
                <a:latin typeface="Raleway Light"/>
                <a:ea typeface="Raleway Light"/>
                <a:cs typeface="Raleway Light"/>
                <a:sym typeface="Raleway Light"/>
              </a:rPr>
              <a:t>De bloedvaten gaan open staan</a:t>
            </a:r>
            <a:endParaRPr b="0" i="0" sz="1100" u="none" cap="none" strike="noStrike">
              <a:solidFill>
                <a:schemeClr val="lt1"/>
              </a:solidFill>
              <a:latin typeface="Raleway Light"/>
              <a:ea typeface="Raleway Light"/>
              <a:cs typeface="Raleway Light"/>
              <a:sym typeface="Raleway Light"/>
            </a:endParaRPr>
          </a:p>
        </p:txBody>
      </p:sp>
      <p:cxnSp>
        <p:nvCxnSpPr>
          <p:cNvPr id="251" name="Google Shape;251;p22"/>
          <p:cNvCxnSpPr>
            <a:stCxn id="252" idx="3"/>
          </p:cNvCxnSpPr>
          <p:nvPr/>
        </p:nvCxnSpPr>
        <p:spPr>
          <a:xfrm flipH="1" rot="10800000">
            <a:off x="3232150" y="4429175"/>
            <a:ext cx="1987500" cy="185700"/>
          </a:xfrm>
          <a:prstGeom prst="straightConnector1">
            <a:avLst/>
          </a:prstGeom>
          <a:noFill/>
          <a:ln cap="flat" cmpd="sng" w="9525">
            <a:solidFill>
              <a:schemeClr val="lt1"/>
            </a:solidFill>
            <a:prstDash val="solid"/>
            <a:round/>
            <a:headEnd len="sm" w="sm" type="none"/>
            <a:tailEnd len="sm" w="sm" type="none"/>
          </a:ln>
        </p:spPr>
      </p:cxnSp>
      <p:sp>
        <p:nvSpPr>
          <p:cNvPr id="252" name="Google Shape;252;p22"/>
          <p:cNvSpPr txBox="1"/>
          <p:nvPr/>
        </p:nvSpPr>
        <p:spPr>
          <a:xfrm>
            <a:off x="502150" y="3976175"/>
            <a:ext cx="2730000" cy="127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Een betere doorbloeding in alle lichaamsweefsels: </a:t>
            </a:r>
            <a:endParaRPr b="0" i="0" sz="1100" u="none" cap="none" strike="noStrike">
              <a:solidFill>
                <a:schemeClr val="lt1"/>
              </a:solidFill>
              <a:latin typeface="Raleway Light"/>
              <a:ea typeface="Raleway Light"/>
              <a:cs typeface="Raleway Light"/>
              <a:sym typeface="Raleway Light"/>
            </a:endParaRPr>
          </a:p>
          <a:p>
            <a:pPr indent="-254000" lvl="0" marL="285750" marR="0" rtl="0" algn="l">
              <a:lnSpc>
                <a:spcPct val="100000"/>
              </a:lnSpc>
              <a:spcBef>
                <a:spcPts val="0"/>
              </a:spcBef>
              <a:spcAft>
                <a:spcPts val="0"/>
              </a:spcAft>
              <a:buClr>
                <a:schemeClr val="lt1"/>
              </a:buClr>
              <a:buSzPts val="1100"/>
              <a:buFont typeface="Raleway Light"/>
              <a:buChar char="•"/>
            </a:pPr>
            <a:r>
              <a:rPr b="0" i="0" lang="nl-BE" sz="1100" u="none" cap="none" strike="noStrike">
                <a:solidFill>
                  <a:schemeClr val="lt1"/>
                </a:solidFill>
                <a:latin typeface="Raleway Light"/>
                <a:ea typeface="Raleway Light"/>
                <a:cs typeface="Raleway Light"/>
                <a:sym typeface="Raleway Light"/>
              </a:rPr>
              <a:t>Aanlevering van bouwstenen (aminozuren, suikers, zuurstof,…)</a:t>
            </a:r>
            <a:endParaRPr b="0" i="0" sz="1100" u="none" cap="none" strike="noStrike">
              <a:solidFill>
                <a:schemeClr val="lt1"/>
              </a:solidFill>
              <a:latin typeface="Raleway Light"/>
              <a:ea typeface="Raleway Light"/>
              <a:cs typeface="Raleway Light"/>
              <a:sym typeface="Raleway Light"/>
            </a:endParaRPr>
          </a:p>
          <a:p>
            <a:pPr indent="-254000" lvl="0" marL="285750" marR="0" rtl="0" algn="l">
              <a:lnSpc>
                <a:spcPct val="100000"/>
              </a:lnSpc>
              <a:spcBef>
                <a:spcPts val="0"/>
              </a:spcBef>
              <a:spcAft>
                <a:spcPts val="0"/>
              </a:spcAft>
              <a:buClr>
                <a:schemeClr val="lt1"/>
              </a:buClr>
              <a:buSzPts val="1100"/>
              <a:buFont typeface="Raleway Light"/>
              <a:buChar char="•"/>
            </a:pPr>
            <a:r>
              <a:rPr b="0" i="0" lang="nl-BE" sz="1100" u="none" cap="none" strike="noStrike">
                <a:solidFill>
                  <a:schemeClr val="lt1"/>
                </a:solidFill>
                <a:latin typeface="Raleway Light"/>
                <a:ea typeface="Raleway Light"/>
                <a:cs typeface="Raleway Light"/>
                <a:sym typeface="Raleway Light"/>
              </a:rPr>
              <a:t>Afvoer van toxische stoffen</a:t>
            </a:r>
            <a:endParaRPr b="0" i="0" sz="1100" u="none" cap="none" strike="noStrike">
              <a:solidFill>
                <a:schemeClr val="lt1"/>
              </a:solidFill>
              <a:latin typeface="Raleway Light"/>
              <a:ea typeface="Raleway Light"/>
              <a:cs typeface="Raleway Light"/>
              <a:sym typeface="Raleway Light"/>
            </a:endParaRPr>
          </a:p>
          <a:p>
            <a:pPr indent="-254000" lvl="0" marL="285750" marR="0" rtl="0" algn="l">
              <a:lnSpc>
                <a:spcPct val="100000"/>
              </a:lnSpc>
              <a:spcBef>
                <a:spcPts val="0"/>
              </a:spcBef>
              <a:spcAft>
                <a:spcPts val="0"/>
              </a:spcAft>
              <a:buClr>
                <a:schemeClr val="lt1"/>
              </a:buClr>
              <a:buSzPts val="1100"/>
              <a:buFont typeface="Raleway Light"/>
              <a:buChar char="•"/>
            </a:pPr>
            <a:r>
              <a:rPr b="0" i="0" lang="nl-BE" sz="1100" u="none" cap="none" strike="noStrike">
                <a:solidFill>
                  <a:schemeClr val="lt1"/>
                </a:solidFill>
                <a:latin typeface="Raleway Light"/>
                <a:ea typeface="Raleway Light"/>
                <a:cs typeface="Raleway Light"/>
                <a:sym typeface="Raleway Light"/>
              </a:rPr>
              <a:t>Stimulatie van de groei van microbloedvaten</a:t>
            </a:r>
            <a:endParaRPr b="0" i="0" sz="1100" u="none" cap="none" strike="noStrike">
              <a:solidFill>
                <a:schemeClr val="lt1"/>
              </a:solidFill>
              <a:latin typeface="Raleway Light"/>
              <a:ea typeface="Raleway Light"/>
              <a:cs typeface="Raleway Light"/>
              <a:sym typeface="Raleway Light"/>
            </a:endParaRPr>
          </a:p>
        </p:txBody>
      </p:sp>
      <p:cxnSp>
        <p:nvCxnSpPr>
          <p:cNvPr id="253" name="Google Shape;253;p22"/>
          <p:cNvCxnSpPr>
            <a:endCxn id="254" idx="1"/>
          </p:cNvCxnSpPr>
          <p:nvPr/>
        </p:nvCxnSpPr>
        <p:spPr>
          <a:xfrm flipH="1" rot="10800000">
            <a:off x="5648250" y="2665275"/>
            <a:ext cx="1800300" cy="344700"/>
          </a:xfrm>
          <a:prstGeom prst="straightConnector1">
            <a:avLst/>
          </a:prstGeom>
          <a:noFill/>
          <a:ln cap="flat" cmpd="sng" w="9525">
            <a:solidFill>
              <a:schemeClr val="lt1"/>
            </a:solidFill>
            <a:prstDash val="solid"/>
            <a:round/>
            <a:headEnd len="sm" w="sm" type="none"/>
            <a:tailEnd len="sm" w="sm" type="none"/>
          </a:ln>
        </p:spPr>
      </p:cxnSp>
      <p:sp>
        <p:nvSpPr>
          <p:cNvPr id="254" name="Google Shape;254;p22"/>
          <p:cNvSpPr txBox="1"/>
          <p:nvPr/>
        </p:nvSpPr>
        <p:spPr>
          <a:xfrm>
            <a:off x="7448550" y="2534475"/>
            <a:ext cx="3726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De hartslag stijgt significant</a:t>
            </a:r>
            <a:endParaRPr b="0" i="0" sz="1100" u="none" cap="none" strike="noStrike">
              <a:solidFill>
                <a:schemeClr val="lt1"/>
              </a:solidFill>
              <a:latin typeface="Raleway Light"/>
              <a:ea typeface="Raleway Light"/>
              <a:cs typeface="Raleway Light"/>
              <a:sym typeface="Raleway Light"/>
            </a:endParaRPr>
          </a:p>
        </p:txBody>
      </p:sp>
      <p:cxnSp>
        <p:nvCxnSpPr>
          <p:cNvPr id="255" name="Google Shape;255;p22"/>
          <p:cNvCxnSpPr>
            <a:endCxn id="256" idx="1"/>
          </p:cNvCxnSpPr>
          <p:nvPr/>
        </p:nvCxnSpPr>
        <p:spPr>
          <a:xfrm>
            <a:off x="6172050" y="3438599"/>
            <a:ext cx="1276500" cy="498900"/>
          </a:xfrm>
          <a:prstGeom prst="straightConnector1">
            <a:avLst/>
          </a:prstGeom>
          <a:noFill/>
          <a:ln cap="flat" cmpd="sng" w="9525">
            <a:solidFill>
              <a:schemeClr val="lt1"/>
            </a:solidFill>
            <a:prstDash val="solid"/>
            <a:round/>
            <a:headEnd len="sm" w="sm" type="none"/>
            <a:tailEnd len="sm" w="sm" type="none"/>
          </a:ln>
        </p:spPr>
      </p:cxnSp>
      <p:sp>
        <p:nvSpPr>
          <p:cNvPr id="256" name="Google Shape;256;p22"/>
          <p:cNvSpPr txBox="1"/>
          <p:nvPr/>
        </p:nvSpPr>
        <p:spPr>
          <a:xfrm>
            <a:off x="7448550" y="3722099"/>
            <a:ext cx="37260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Huidporiën gaan open en er wordt zweet geproduceerd</a:t>
            </a:r>
            <a:endParaRPr b="0" i="0" sz="1100" u="none" cap="none" strike="noStrike">
              <a:solidFill>
                <a:schemeClr val="lt1"/>
              </a:solidFill>
              <a:latin typeface="Raleway Light"/>
              <a:ea typeface="Raleway Light"/>
              <a:cs typeface="Raleway Light"/>
              <a:sym typeface="Raleway Light"/>
            </a:endParaRPr>
          </a:p>
        </p:txBody>
      </p:sp>
      <p:cxnSp>
        <p:nvCxnSpPr>
          <p:cNvPr id="257" name="Google Shape;257;p22"/>
          <p:cNvCxnSpPr>
            <a:endCxn id="258" idx="1"/>
          </p:cNvCxnSpPr>
          <p:nvPr/>
        </p:nvCxnSpPr>
        <p:spPr>
          <a:xfrm>
            <a:off x="6019944" y="4581525"/>
            <a:ext cx="1428600" cy="552000"/>
          </a:xfrm>
          <a:prstGeom prst="straightConnector1">
            <a:avLst/>
          </a:prstGeom>
          <a:noFill/>
          <a:ln cap="flat" cmpd="sng" w="9525">
            <a:solidFill>
              <a:schemeClr val="lt1"/>
            </a:solidFill>
            <a:prstDash val="solid"/>
            <a:round/>
            <a:headEnd len="sm" w="sm" type="none"/>
            <a:tailEnd len="sm" w="sm" type="none"/>
          </a:ln>
        </p:spPr>
      </p:cxnSp>
      <p:sp>
        <p:nvSpPr>
          <p:cNvPr id="258" name="Google Shape;258;p22"/>
          <p:cNvSpPr txBox="1"/>
          <p:nvPr/>
        </p:nvSpPr>
        <p:spPr>
          <a:xfrm>
            <a:off x="7448544" y="5002725"/>
            <a:ext cx="3726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Vetcellen warmen op en geven toxische stoffen vrij</a:t>
            </a:r>
            <a:endParaRPr b="0" i="0" sz="1100" u="none" cap="none" strike="noStrike">
              <a:solidFill>
                <a:schemeClr val="lt1"/>
              </a:solidFill>
              <a:latin typeface="Raleway Light"/>
              <a:ea typeface="Raleway Light"/>
              <a:cs typeface="Raleway Light"/>
              <a:sym typeface="Raleway Light"/>
            </a:endParaRPr>
          </a:p>
        </p:txBody>
      </p:sp>
      <p:cxnSp>
        <p:nvCxnSpPr>
          <p:cNvPr id="259" name="Google Shape;259;p22"/>
          <p:cNvCxnSpPr>
            <a:endCxn id="260" idx="1"/>
          </p:cNvCxnSpPr>
          <p:nvPr/>
        </p:nvCxnSpPr>
        <p:spPr>
          <a:xfrm flipH="1" rot="10800000">
            <a:off x="5600550" y="1837900"/>
            <a:ext cx="1848000" cy="372000"/>
          </a:xfrm>
          <a:prstGeom prst="straightConnector1">
            <a:avLst/>
          </a:prstGeom>
          <a:noFill/>
          <a:ln cap="flat" cmpd="sng" w="9525">
            <a:solidFill>
              <a:schemeClr val="lt1"/>
            </a:solidFill>
            <a:prstDash val="solid"/>
            <a:round/>
            <a:headEnd len="sm" w="sm" type="none"/>
            <a:tailEnd len="sm" w="sm" type="none"/>
          </a:ln>
        </p:spPr>
      </p:cxnSp>
      <p:sp>
        <p:nvSpPr>
          <p:cNvPr id="260" name="Google Shape;260;p22"/>
          <p:cNvSpPr txBox="1"/>
          <p:nvPr/>
        </p:nvSpPr>
        <p:spPr>
          <a:xfrm>
            <a:off x="7448550" y="1707100"/>
            <a:ext cx="3726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De hypothalamus produceert endorfine </a:t>
            </a:r>
            <a:endParaRPr b="0" i="0" sz="1100" u="none" cap="none" strike="noStrike">
              <a:solidFill>
                <a:schemeClr val="lt1"/>
              </a:solidFill>
              <a:latin typeface="Raleway Light"/>
              <a:ea typeface="Raleway Light"/>
              <a:cs typeface="Raleway Light"/>
              <a:sym typeface="Raleway Light"/>
            </a:endParaRPr>
          </a:p>
        </p:txBody>
      </p:sp>
      <p:sp>
        <p:nvSpPr>
          <p:cNvPr id="261" name="Google Shape;261;p22"/>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SzPts val="3600"/>
              <a:buNone/>
            </a:pPr>
            <a:fld id="{00000000-1234-1234-1234-123412341234}" type="slidenum">
              <a:rPr lang="nl-BE" sz="2400"/>
              <a:t>‹#›</a:t>
            </a:fld>
            <a:endParaRPr sz="2400"/>
          </a:p>
        </p:txBody>
      </p:sp>
      <p:cxnSp>
        <p:nvCxnSpPr>
          <p:cNvPr id="262" name="Google Shape;262;p22"/>
          <p:cNvCxnSpPr/>
          <p:nvPr/>
        </p:nvCxnSpPr>
        <p:spPr>
          <a:xfrm>
            <a:off x="-16850" y="1439800"/>
            <a:ext cx="1212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3a853370a6_5_40"/>
          <p:cNvSpPr/>
          <p:nvPr/>
        </p:nvSpPr>
        <p:spPr>
          <a:xfrm>
            <a:off x="-95250" y="0"/>
            <a:ext cx="11792100" cy="6858000"/>
          </a:xfrm>
          <a:prstGeom prst="rect">
            <a:avLst/>
          </a:prstGeom>
          <a:gradFill>
            <a:gsLst>
              <a:gs pos="0">
                <a:srgbClr val="750400"/>
              </a:gs>
              <a:gs pos="100000">
                <a:srgbClr val="7E0C02"/>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icture containing text, silhouette&#10;&#10;Description automatically generated" id="268" name="Google Shape;268;g23a853370a6_5_40"/>
          <p:cNvPicPr preferRelativeResize="0"/>
          <p:nvPr/>
        </p:nvPicPr>
        <p:blipFill rotWithShape="1">
          <a:blip r:embed="rId3">
            <a:alphaModFix/>
          </a:blip>
          <a:srcRect b="8154" l="22942" r="19969" t="2029"/>
          <a:stretch/>
        </p:blipFill>
        <p:spPr>
          <a:xfrm>
            <a:off x="3497418" y="1819275"/>
            <a:ext cx="4255931" cy="5038799"/>
          </a:xfrm>
          <a:prstGeom prst="rect">
            <a:avLst/>
          </a:prstGeom>
          <a:noFill/>
          <a:ln>
            <a:noFill/>
          </a:ln>
        </p:spPr>
      </p:pic>
      <p:pic>
        <p:nvPicPr>
          <p:cNvPr id="269" name="Google Shape;269;g23a853370a6_5_40"/>
          <p:cNvPicPr preferRelativeResize="0"/>
          <p:nvPr/>
        </p:nvPicPr>
        <p:blipFill rotWithShape="1">
          <a:blip r:embed="rId4">
            <a:alphaModFix amt="4000"/>
          </a:blip>
          <a:srcRect b="0" l="0" r="0" t="0"/>
          <a:stretch/>
        </p:blipFill>
        <p:spPr>
          <a:xfrm>
            <a:off x="6915125" y="1193897"/>
            <a:ext cx="5165664" cy="6470502"/>
          </a:xfrm>
          <a:prstGeom prst="rect">
            <a:avLst/>
          </a:prstGeom>
          <a:noFill/>
          <a:ln>
            <a:noFill/>
          </a:ln>
        </p:spPr>
      </p:pic>
      <p:sp>
        <p:nvSpPr>
          <p:cNvPr id="270" name="Google Shape;270;g23a853370a6_5_40"/>
          <p:cNvSpPr txBox="1"/>
          <p:nvPr>
            <p:ph type="title"/>
          </p:nvPr>
        </p:nvSpPr>
        <p:spPr>
          <a:xfrm>
            <a:off x="540000" y="450000"/>
            <a:ext cx="69084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2200"/>
              <a:t>Effect op mensen die zoeken naar een</a:t>
            </a:r>
            <a:br>
              <a:rPr lang="nl-BE"/>
            </a:br>
            <a:r>
              <a:rPr lang="nl-BE"/>
              <a:t>betere levenskwaliteit </a:t>
            </a:r>
            <a:endParaRPr/>
          </a:p>
        </p:txBody>
      </p:sp>
      <p:cxnSp>
        <p:nvCxnSpPr>
          <p:cNvPr id="271" name="Google Shape;271;g23a853370a6_5_40"/>
          <p:cNvCxnSpPr>
            <a:stCxn id="272" idx="3"/>
          </p:cNvCxnSpPr>
          <p:nvPr/>
        </p:nvCxnSpPr>
        <p:spPr>
          <a:xfrm>
            <a:off x="3232148" y="2673975"/>
            <a:ext cx="2035200" cy="177300"/>
          </a:xfrm>
          <a:prstGeom prst="straightConnector1">
            <a:avLst/>
          </a:prstGeom>
          <a:noFill/>
          <a:ln cap="flat" cmpd="sng" w="9525">
            <a:solidFill>
              <a:schemeClr val="lt1"/>
            </a:solidFill>
            <a:prstDash val="solid"/>
            <a:round/>
            <a:headEnd len="sm" w="sm" type="none"/>
            <a:tailEnd len="sm" w="sm" type="none"/>
          </a:ln>
        </p:spPr>
      </p:cxnSp>
      <p:sp>
        <p:nvSpPr>
          <p:cNvPr id="272" name="Google Shape;272;g23a853370a6_5_40"/>
          <p:cNvSpPr txBox="1"/>
          <p:nvPr/>
        </p:nvSpPr>
        <p:spPr>
          <a:xfrm>
            <a:off x="502148" y="2373825"/>
            <a:ext cx="27300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Het immuunsysteem krijg een boost en helpt het lichaam om infecties en ziektes te bestrijden.</a:t>
            </a:r>
            <a:endParaRPr b="0" i="0" sz="1100" u="none" cap="none" strike="noStrike">
              <a:solidFill>
                <a:schemeClr val="lt1"/>
              </a:solidFill>
              <a:latin typeface="Raleway Light"/>
              <a:ea typeface="Raleway Light"/>
              <a:cs typeface="Raleway Light"/>
              <a:sym typeface="Raleway Light"/>
            </a:endParaRPr>
          </a:p>
        </p:txBody>
      </p:sp>
      <p:cxnSp>
        <p:nvCxnSpPr>
          <p:cNvPr id="273" name="Google Shape;273;g23a853370a6_5_40"/>
          <p:cNvCxnSpPr>
            <a:stCxn id="274" idx="3"/>
          </p:cNvCxnSpPr>
          <p:nvPr/>
        </p:nvCxnSpPr>
        <p:spPr>
          <a:xfrm flipH="1" rot="10800000">
            <a:off x="3232150" y="3781475"/>
            <a:ext cx="2225700" cy="664200"/>
          </a:xfrm>
          <a:prstGeom prst="straightConnector1">
            <a:avLst/>
          </a:prstGeom>
          <a:noFill/>
          <a:ln cap="flat" cmpd="sng" w="9525">
            <a:solidFill>
              <a:schemeClr val="lt1"/>
            </a:solidFill>
            <a:prstDash val="solid"/>
            <a:round/>
            <a:headEnd len="sm" w="sm" type="none"/>
            <a:tailEnd len="sm" w="sm" type="none"/>
          </a:ln>
        </p:spPr>
      </p:cxnSp>
      <p:sp>
        <p:nvSpPr>
          <p:cNvPr id="274" name="Google Shape;274;g23a853370a6_5_40"/>
          <p:cNvSpPr txBox="1"/>
          <p:nvPr/>
        </p:nvSpPr>
        <p:spPr>
          <a:xfrm>
            <a:off x="502150" y="3976175"/>
            <a:ext cx="27300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Het verwijderen van toxische stoffen, afvalstoffen en aanleveren van bouwstenen zorgt voor een versnelde genezing van weefsel en infecties. Dit resulteert in minder pijn.</a:t>
            </a:r>
            <a:endParaRPr b="0" i="0" sz="1100" u="none" cap="none" strike="noStrike">
              <a:solidFill>
                <a:schemeClr val="lt1"/>
              </a:solidFill>
              <a:latin typeface="Raleway Light"/>
              <a:ea typeface="Raleway Light"/>
              <a:cs typeface="Raleway Light"/>
              <a:sym typeface="Raleway Light"/>
            </a:endParaRPr>
          </a:p>
        </p:txBody>
      </p:sp>
      <p:cxnSp>
        <p:nvCxnSpPr>
          <p:cNvPr id="275" name="Google Shape;275;g23a853370a6_5_40"/>
          <p:cNvCxnSpPr>
            <a:endCxn id="276" idx="1"/>
          </p:cNvCxnSpPr>
          <p:nvPr/>
        </p:nvCxnSpPr>
        <p:spPr>
          <a:xfrm>
            <a:off x="6181800" y="3762275"/>
            <a:ext cx="1266900" cy="429300"/>
          </a:xfrm>
          <a:prstGeom prst="straightConnector1">
            <a:avLst/>
          </a:prstGeom>
          <a:noFill/>
          <a:ln cap="flat" cmpd="sng" w="9525">
            <a:solidFill>
              <a:schemeClr val="lt1"/>
            </a:solidFill>
            <a:prstDash val="solid"/>
            <a:round/>
            <a:headEnd len="sm" w="sm" type="none"/>
            <a:tailEnd len="sm" w="sm" type="none"/>
          </a:ln>
        </p:spPr>
      </p:cxnSp>
      <p:sp>
        <p:nvSpPr>
          <p:cNvPr id="276" name="Google Shape;276;g23a853370a6_5_40"/>
          <p:cNvSpPr txBox="1"/>
          <p:nvPr/>
        </p:nvSpPr>
        <p:spPr>
          <a:xfrm>
            <a:off x="7448700" y="3976175"/>
            <a:ext cx="3749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Een gereinigde beter doorbloede huid resulteert in een vermindering van huidinfecties en -problemen.</a:t>
            </a:r>
            <a:endParaRPr b="0" i="0" sz="1100" u="none" cap="none" strike="noStrike">
              <a:solidFill>
                <a:schemeClr val="lt1"/>
              </a:solidFill>
              <a:latin typeface="Raleway Light"/>
              <a:ea typeface="Raleway Light"/>
              <a:cs typeface="Raleway Light"/>
              <a:sym typeface="Raleway Light"/>
            </a:endParaRPr>
          </a:p>
        </p:txBody>
      </p:sp>
      <p:cxnSp>
        <p:nvCxnSpPr>
          <p:cNvPr id="277" name="Google Shape;277;g23a853370a6_5_40"/>
          <p:cNvCxnSpPr>
            <a:endCxn id="278" idx="1"/>
          </p:cNvCxnSpPr>
          <p:nvPr/>
        </p:nvCxnSpPr>
        <p:spPr>
          <a:xfrm>
            <a:off x="5600550" y="2257425"/>
            <a:ext cx="1848000" cy="331800"/>
          </a:xfrm>
          <a:prstGeom prst="straightConnector1">
            <a:avLst/>
          </a:prstGeom>
          <a:noFill/>
          <a:ln cap="flat" cmpd="sng" w="9525">
            <a:solidFill>
              <a:schemeClr val="lt1"/>
            </a:solidFill>
            <a:prstDash val="solid"/>
            <a:round/>
            <a:headEnd len="sm" w="sm" type="none"/>
            <a:tailEnd len="sm" w="sm" type="none"/>
          </a:ln>
        </p:spPr>
      </p:cxnSp>
      <p:sp>
        <p:nvSpPr>
          <p:cNvPr id="278" name="Google Shape;278;g23a853370a6_5_40"/>
          <p:cNvSpPr txBox="1"/>
          <p:nvPr/>
        </p:nvSpPr>
        <p:spPr>
          <a:xfrm>
            <a:off x="7448550" y="2373825"/>
            <a:ext cx="3629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BE" sz="1100" u="none" cap="none" strike="noStrike">
                <a:solidFill>
                  <a:schemeClr val="lt1"/>
                </a:solidFill>
                <a:latin typeface="Raleway Light"/>
                <a:ea typeface="Raleway Light"/>
                <a:cs typeface="Raleway Light"/>
                <a:sym typeface="Raleway Light"/>
              </a:rPr>
              <a:t>Endorfine is een lichaamseigen drug die pijnstillend en ontspannend werkt.</a:t>
            </a:r>
            <a:endParaRPr b="0" i="0" sz="1100" u="none" cap="none" strike="noStrike">
              <a:solidFill>
                <a:schemeClr val="lt1"/>
              </a:solidFill>
              <a:latin typeface="Raleway Light"/>
              <a:ea typeface="Raleway Light"/>
              <a:cs typeface="Raleway Light"/>
              <a:sym typeface="Raleway Light"/>
            </a:endParaRPr>
          </a:p>
        </p:txBody>
      </p:sp>
      <p:sp>
        <p:nvSpPr>
          <p:cNvPr id="279" name="Google Shape;279;g23a853370a6_5_40"/>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SzPts val="3600"/>
              <a:buNone/>
            </a:pPr>
            <a:fld id="{00000000-1234-1234-1234-123412341234}" type="slidenum">
              <a:rPr lang="nl-BE" sz="2400"/>
              <a:t>‹#›</a:t>
            </a:fld>
            <a:endParaRPr sz="2400"/>
          </a:p>
        </p:txBody>
      </p:sp>
      <p:cxnSp>
        <p:nvCxnSpPr>
          <p:cNvPr id="280" name="Google Shape;280;g23a853370a6_5_40"/>
          <p:cNvCxnSpPr/>
          <p:nvPr/>
        </p:nvCxnSpPr>
        <p:spPr>
          <a:xfrm flipH="1" rot="10800000">
            <a:off x="-161925" y="1439700"/>
            <a:ext cx="1357800" cy="8100"/>
          </a:xfrm>
          <a:prstGeom prst="straightConnector1">
            <a:avLst/>
          </a:prstGeom>
          <a:noFill/>
          <a:ln cap="flat" cmpd="sng" w="19050">
            <a:solidFill>
              <a:schemeClr val="lt1"/>
            </a:solidFill>
            <a:prstDash val="solid"/>
            <a:round/>
            <a:headEnd len="sm" w="sm" type="none"/>
            <a:tailEnd len="sm" w="sm" type="none"/>
          </a:ln>
        </p:spPr>
      </p:cxnSp>
      <p:sp>
        <p:nvSpPr>
          <p:cNvPr id="281" name="Google Shape;281;g23a853370a6_5_40"/>
          <p:cNvSpPr/>
          <p:nvPr/>
        </p:nvSpPr>
        <p:spPr>
          <a:xfrm>
            <a:off x="6119825" y="449275"/>
            <a:ext cx="5040300" cy="1379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2" name="Google Shape;282;g23a853370a6_5_40"/>
          <p:cNvPicPr preferRelativeResize="0"/>
          <p:nvPr/>
        </p:nvPicPr>
        <p:blipFill rotWithShape="1">
          <a:blip r:embed="rId5">
            <a:alphaModFix/>
          </a:blip>
          <a:srcRect b="0" l="0" r="0" t="0"/>
          <a:stretch/>
        </p:blipFill>
        <p:spPr>
          <a:xfrm>
            <a:off x="6357100" y="749100"/>
            <a:ext cx="300828" cy="826800"/>
          </a:xfrm>
          <a:prstGeom prst="rect">
            <a:avLst/>
          </a:prstGeom>
          <a:noFill/>
          <a:ln>
            <a:noFill/>
          </a:ln>
        </p:spPr>
      </p:pic>
      <p:sp>
        <p:nvSpPr>
          <p:cNvPr id="283" name="Google Shape;283;g23a853370a6_5_40"/>
          <p:cNvSpPr txBox="1"/>
          <p:nvPr>
            <p:ph type="title"/>
          </p:nvPr>
        </p:nvSpPr>
        <p:spPr>
          <a:xfrm>
            <a:off x="6751829" y="851616"/>
            <a:ext cx="1837200" cy="68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1100">
                <a:solidFill>
                  <a:srgbClr val="B2191E"/>
                </a:solidFill>
              </a:rPr>
              <a:t>Sauna temperatuur:</a:t>
            </a:r>
            <a:endParaRPr sz="1100">
              <a:solidFill>
                <a:srgbClr val="B2191E"/>
              </a:solidFill>
            </a:endParaRPr>
          </a:p>
          <a:p>
            <a:pPr indent="0" lvl="0" marL="0" rtl="0" algn="l">
              <a:lnSpc>
                <a:spcPct val="90000"/>
              </a:lnSpc>
              <a:spcBef>
                <a:spcPts val="0"/>
              </a:spcBef>
              <a:spcAft>
                <a:spcPts val="0"/>
              </a:spcAft>
              <a:buClr>
                <a:schemeClr val="dk1"/>
              </a:buClr>
              <a:buSzPts val="4400"/>
              <a:buFont typeface="Century Schoolbook"/>
              <a:buNone/>
            </a:pPr>
            <a:r>
              <a:rPr lang="nl-BE" sz="2200">
                <a:solidFill>
                  <a:srgbClr val="B2191E"/>
                </a:solidFill>
              </a:rPr>
              <a:t>45-55°C</a:t>
            </a:r>
            <a:endParaRPr sz="2200">
              <a:solidFill>
                <a:srgbClr val="B2191E"/>
              </a:solidFill>
            </a:endParaRPr>
          </a:p>
        </p:txBody>
      </p:sp>
      <p:pic>
        <p:nvPicPr>
          <p:cNvPr id="284" name="Google Shape;284;g23a853370a6_5_40"/>
          <p:cNvPicPr preferRelativeResize="0"/>
          <p:nvPr/>
        </p:nvPicPr>
        <p:blipFill rotWithShape="1">
          <a:blip r:embed="rId6">
            <a:alphaModFix/>
          </a:blip>
          <a:srcRect b="0" l="0" r="0" t="0"/>
          <a:stretch/>
        </p:blipFill>
        <p:spPr>
          <a:xfrm>
            <a:off x="8589035" y="749100"/>
            <a:ext cx="621977" cy="826808"/>
          </a:xfrm>
          <a:prstGeom prst="rect">
            <a:avLst/>
          </a:prstGeom>
          <a:noFill/>
          <a:ln>
            <a:noFill/>
          </a:ln>
        </p:spPr>
      </p:pic>
      <p:sp>
        <p:nvSpPr>
          <p:cNvPr id="285" name="Google Shape;285;g23a853370a6_5_40"/>
          <p:cNvSpPr txBox="1"/>
          <p:nvPr>
            <p:ph type="title"/>
          </p:nvPr>
        </p:nvSpPr>
        <p:spPr>
          <a:xfrm>
            <a:off x="9266025" y="851625"/>
            <a:ext cx="1583400" cy="680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200000"/>
              <a:buFont typeface="Century Schoolbook"/>
              <a:buNone/>
            </a:pPr>
            <a:r>
              <a:rPr lang="nl-BE" sz="2200">
                <a:solidFill>
                  <a:srgbClr val="B2191E"/>
                </a:solidFill>
              </a:rPr>
              <a:t>30-45 min.</a:t>
            </a:r>
            <a:endParaRPr sz="2200">
              <a:solidFill>
                <a:srgbClr val="B2191E"/>
              </a:solidFill>
            </a:endParaRPr>
          </a:p>
          <a:p>
            <a:pPr indent="0" lvl="0" marL="0" rtl="0" algn="l">
              <a:lnSpc>
                <a:spcPct val="90000"/>
              </a:lnSpc>
              <a:spcBef>
                <a:spcPts val="0"/>
              </a:spcBef>
              <a:spcAft>
                <a:spcPts val="0"/>
              </a:spcAft>
              <a:buClr>
                <a:schemeClr val="dk1"/>
              </a:buClr>
              <a:buSzPct val="265610"/>
              <a:buFont typeface="Century Schoolbook"/>
              <a:buNone/>
            </a:pPr>
            <a:r>
              <a:rPr lang="nl-BE" sz="1654">
                <a:solidFill>
                  <a:srgbClr val="B2191E"/>
                </a:solidFill>
              </a:rPr>
              <a:t>+3x per week</a:t>
            </a:r>
            <a:endParaRPr sz="2755">
              <a:solidFill>
                <a:srgbClr val="B2191E"/>
              </a:solidFill>
            </a:endParaRPr>
          </a:p>
        </p:txBody>
      </p:sp>
      <p:sp>
        <p:nvSpPr>
          <p:cNvPr id="286" name="Google Shape;286;g23a853370a6_5_40"/>
          <p:cNvSpPr txBox="1"/>
          <p:nvPr>
            <p:ph type="title"/>
          </p:nvPr>
        </p:nvSpPr>
        <p:spPr>
          <a:xfrm>
            <a:off x="4254325" y="5410650"/>
            <a:ext cx="6908400" cy="998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entury Schoolbook"/>
              <a:buNone/>
            </a:pPr>
            <a:r>
              <a:rPr lang="nl-BE" sz="2200"/>
              <a:t>Effect:</a:t>
            </a:r>
            <a:endParaRPr sz="1422"/>
          </a:p>
          <a:p>
            <a:pPr indent="0" lvl="0" marL="0" rtl="0" algn="r">
              <a:lnSpc>
                <a:spcPct val="90000"/>
              </a:lnSpc>
              <a:spcBef>
                <a:spcPts val="0"/>
              </a:spcBef>
              <a:spcAft>
                <a:spcPts val="0"/>
              </a:spcAft>
              <a:buClr>
                <a:schemeClr val="dk1"/>
              </a:buClr>
              <a:buSzPts val="4400"/>
              <a:buFont typeface="Century Schoolbook"/>
              <a:buNone/>
            </a:pPr>
            <a:r>
              <a:rPr lang="nl-BE" sz="1422"/>
              <a:t>Vermindering van klachten bij </a:t>
            </a:r>
            <a:endParaRPr sz="1422"/>
          </a:p>
          <a:p>
            <a:pPr indent="0" lvl="0" marL="0" rtl="0" algn="r">
              <a:lnSpc>
                <a:spcPct val="90000"/>
              </a:lnSpc>
              <a:spcBef>
                <a:spcPts val="0"/>
              </a:spcBef>
              <a:spcAft>
                <a:spcPts val="0"/>
              </a:spcAft>
              <a:buClr>
                <a:schemeClr val="dk1"/>
              </a:buClr>
              <a:buSzPts val="4400"/>
              <a:buFont typeface="Century Schoolbook"/>
              <a:buNone/>
            </a:pPr>
            <a:r>
              <a:rPr lang="nl-BE" sz="1422"/>
              <a:t>Artritis, Reuma en Fibromyalgie</a:t>
            </a:r>
            <a:endParaRPr sz="1422"/>
          </a:p>
          <a:p>
            <a:pPr indent="0" lvl="0" marL="0" rtl="0" algn="r">
              <a:lnSpc>
                <a:spcPct val="90000"/>
              </a:lnSpc>
              <a:spcBef>
                <a:spcPts val="0"/>
              </a:spcBef>
              <a:spcAft>
                <a:spcPts val="0"/>
              </a:spcAft>
              <a:buClr>
                <a:schemeClr val="dk1"/>
              </a:buClr>
              <a:buSzPts val="4400"/>
              <a:buFont typeface="Century Schoolbook"/>
              <a:buNone/>
            </a:pPr>
            <a:r>
              <a:rPr lang="nl-BE" sz="1422"/>
              <a:t>Acne, Psoriasis en eczema</a:t>
            </a:r>
            <a:endParaRPr sz="1422"/>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3a853370a6_5_66"/>
          <p:cNvSpPr/>
          <p:nvPr/>
        </p:nvSpPr>
        <p:spPr>
          <a:xfrm>
            <a:off x="-95250" y="0"/>
            <a:ext cx="11792100" cy="6858000"/>
          </a:xfrm>
          <a:prstGeom prst="rect">
            <a:avLst/>
          </a:prstGeom>
          <a:gradFill>
            <a:gsLst>
              <a:gs pos="0">
                <a:srgbClr val="750400"/>
              </a:gs>
              <a:gs pos="100000">
                <a:srgbClr val="7E0C02"/>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icture containing text, silhouette&#10;&#10;Description automatically generated" id="292" name="Google Shape;292;g23a853370a6_5_66"/>
          <p:cNvPicPr preferRelativeResize="0"/>
          <p:nvPr/>
        </p:nvPicPr>
        <p:blipFill rotWithShape="1">
          <a:blip r:embed="rId3">
            <a:alphaModFix/>
          </a:blip>
          <a:srcRect b="8154" l="22942" r="19969" t="2029"/>
          <a:stretch/>
        </p:blipFill>
        <p:spPr>
          <a:xfrm>
            <a:off x="3497418" y="1819275"/>
            <a:ext cx="4255931" cy="5038799"/>
          </a:xfrm>
          <a:prstGeom prst="rect">
            <a:avLst/>
          </a:prstGeom>
          <a:noFill/>
          <a:ln>
            <a:noFill/>
          </a:ln>
        </p:spPr>
      </p:pic>
      <p:pic>
        <p:nvPicPr>
          <p:cNvPr id="293" name="Google Shape;293;g23a853370a6_5_66"/>
          <p:cNvPicPr preferRelativeResize="0"/>
          <p:nvPr/>
        </p:nvPicPr>
        <p:blipFill rotWithShape="1">
          <a:blip r:embed="rId4">
            <a:alphaModFix amt="4000"/>
          </a:blip>
          <a:srcRect b="0" l="0" r="0" t="0"/>
          <a:stretch/>
        </p:blipFill>
        <p:spPr>
          <a:xfrm>
            <a:off x="6915125" y="1193897"/>
            <a:ext cx="5165664" cy="6470502"/>
          </a:xfrm>
          <a:prstGeom prst="rect">
            <a:avLst/>
          </a:prstGeom>
          <a:noFill/>
          <a:ln>
            <a:noFill/>
          </a:ln>
        </p:spPr>
      </p:pic>
      <p:sp>
        <p:nvSpPr>
          <p:cNvPr id="294" name="Google Shape;294;g23a853370a6_5_66"/>
          <p:cNvSpPr txBox="1"/>
          <p:nvPr>
            <p:ph type="title"/>
          </p:nvPr>
        </p:nvSpPr>
        <p:spPr>
          <a:xfrm>
            <a:off x="540000" y="450000"/>
            <a:ext cx="69084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2200"/>
              <a:t>Effect op mensen die zoeken naar</a:t>
            </a:r>
            <a:br>
              <a:rPr lang="nl-BE"/>
            </a:br>
            <a:r>
              <a:rPr lang="nl-BE"/>
              <a:t>gezondheid en wellness</a:t>
            </a:r>
            <a:endParaRPr/>
          </a:p>
        </p:txBody>
      </p:sp>
      <p:cxnSp>
        <p:nvCxnSpPr>
          <p:cNvPr id="295" name="Google Shape;295;g23a853370a6_5_66"/>
          <p:cNvCxnSpPr>
            <a:stCxn id="296" idx="3"/>
          </p:cNvCxnSpPr>
          <p:nvPr/>
        </p:nvCxnSpPr>
        <p:spPr>
          <a:xfrm>
            <a:off x="3232148" y="2504625"/>
            <a:ext cx="2035200" cy="177300"/>
          </a:xfrm>
          <a:prstGeom prst="straightConnector1">
            <a:avLst/>
          </a:prstGeom>
          <a:noFill/>
          <a:ln cap="flat" cmpd="sng" w="9525">
            <a:solidFill>
              <a:schemeClr val="lt1"/>
            </a:solidFill>
            <a:prstDash val="solid"/>
            <a:round/>
            <a:headEnd len="sm" w="sm" type="none"/>
            <a:tailEnd len="sm" w="sm" type="none"/>
          </a:ln>
        </p:spPr>
      </p:cxnSp>
      <p:sp>
        <p:nvSpPr>
          <p:cNvPr id="296" name="Google Shape;296;g23a853370a6_5_66"/>
          <p:cNvSpPr txBox="1"/>
          <p:nvPr/>
        </p:nvSpPr>
        <p:spPr>
          <a:xfrm>
            <a:off x="502148" y="2373825"/>
            <a:ext cx="2730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Het immuunsysteem krijgt een boost.</a:t>
            </a:r>
            <a:endParaRPr b="0" i="0" sz="1100" u="none" cap="none" strike="noStrike">
              <a:solidFill>
                <a:schemeClr val="lt1"/>
              </a:solidFill>
              <a:latin typeface="Raleway Light"/>
              <a:ea typeface="Raleway Light"/>
              <a:cs typeface="Raleway Light"/>
              <a:sym typeface="Raleway Light"/>
            </a:endParaRPr>
          </a:p>
        </p:txBody>
      </p:sp>
      <p:cxnSp>
        <p:nvCxnSpPr>
          <p:cNvPr id="297" name="Google Shape;297;g23a853370a6_5_66"/>
          <p:cNvCxnSpPr>
            <a:stCxn id="298" idx="3"/>
          </p:cNvCxnSpPr>
          <p:nvPr/>
        </p:nvCxnSpPr>
        <p:spPr>
          <a:xfrm>
            <a:off x="3232150" y="3617663"/>
            <a:ext cx="2159100" cy="106500"/>
          </a:xfrm>
          <a:prstGeom prst="straightConnector1">
            <a:avLst/>
          </a:prstGeom>
          <a:noFill/>
          <a:ln cap="flat" cmpd="sng" w="9525">
            <a:solidFill>
              <a:schemeClr val="lt1"/>
            </a:solidFill>
            <a:prstDash val="solid"/>
            <a:round/>
            <a:headEnd len="sm" w="sm" type="none"/>
            <a:tailEnd len="sm" w="sm" type="none"/>
          </a:ln>
        </p:spPr>
      </p:cxnSp>
      <p:sp>
        <p:nvSpPr>
          <p:cNvPr id="298" name="Google Shape;298;g23a853370a6_5_66"/>
          <p:cNvSpPr txBox="1"/>
          <p:nvPr/>
        </p:nvSpPr>
        <p:spPr>
          <a:xfrm>
            <a:off x="502150" y="3317513"/>
            <a:ext cx="27300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Verbeterde doorbloeding capaciteit wat resulteert in een gezond lichaam en snellere recuperatie.</a:t>
            </a:r>
            <a:endParaRPr b="0" i="0" sz="1100" u="none" cap="none" strike="noStrike">
              <a:solidFill>
                <a:schemeClr val="lt1"/>
              </a:solidFill>
              <a:latin typeface="Raleway Light"/>
              <a:ea typeface="Raleway Light"/>
              <a:cs typeface="Raleway Light"/>
              <a:sym typeface="Raleway Light"/>
            </a:endParaRPr>
          </a:p>
        </p:txBody>
      </p:sp>
      <p:cxnSp>
        <p:nvCxnSpPr>
          <p:cNvPr id="299" name="Google Shape;299;g23a853370a6_5_66"/>
          <p:cNvCxnSpPr>
            <a:endCxn id="300" idx="1"/>
          </p:cNvCxnSpPr>
          <p:nvPr/>
        </p:nvCxnSpPr>
        <p:spPr>
          <a:xfrm>
            <a:off x="5638800" y="3019400"/>
            <a:ext cx="1809600" cy="675000"/>
          </a:xfrm>
          <a:prstGeom prst="straightConnector1">
            <a:avLst/>
          </a:prstGeom>
          <a:noFill/>
          <a:ln cap="flat" cmpd="sng" w="9525">
            <a:solidFill>
              <a:schemeClr val="lt1"/>
            </a:solidFill>
            <a:prstDash val="solid"/>
            <a:round/>
            <a:headEnd len="sm" w="sm" type="none"/>
            <a:tailEnd len="sm" w="sm" type="none"/>
          </a:ln>
        </p:spPr>
      </p:cxnSp>
      <p:sp>
        <p:nvSpPr>
          <p:cNvPr id="300" name="Google Shape;300;g23a853370a6_5_66"/>
          <p:cNvSpPr txBox="1"/>
          <p:nvPr/>
        </p:nvSpPr>
        <p:spPr>
          <a:xfrm>
            <a:off x="7448400" y="3479000"/>
            <a:ext cx="3629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Cardiovasculaire workout zonder het lichaam te belasten.</a:t>
            </a:r>
            <a:endParaRPr b="0" i="0" sz="1100" u="none" cap="none" strike="noStrike">
              <a:solidFill>
                <a:schemeClr val="lt1"/>
              </a:solidFill>
              <a:latin typeface="Raleway Light"/>
              <a:ea typeface="Raleway Light"/>
              <a:cs typeface="Raleway Light"/>
              <a:sym typeface="Raleway Light"/>
            </a:endParaRPr>
          </a:p>
        </p:txBody>
      </p:sp>
      <p:cxnSp>
        <p:nvCxnSpPr>
          <p:cNvPr id="301" name="Google Shape;301;g23a853370a6_5_66"/>
          <p:cNvCxnSpPr>
            <a:endCxn id="302" idx="1"/>
          </p:cNvCxnSpPr>
          <p:nvPr/>
        </p:nvCxnSpPr>
        <p:spPr>
          <a:xfrm>
            <a:off x="6238800" y="3962325"/>
            <a:ext cx="1209600" cy="865800"/>
          </a:xfrm>
          <a:prstGeom prst="straightConnector1">
            <a:avLst/>
          </a:prstGeom>
          <a:noFill/>
          <a:ln cap="flat" cmpd="sng" w="9525">
            <a:solidFill>
              <a:schemeClr val="lt1"/>
            </a:solidFill>
            <a:prstDash val="solid"/>
            <a:round/>
            <a:headEnd len="sm" w="sm" type="none"/>
            <a:tailEnd len="sm" w="sm" type="none"/>
          </a:ln>
        </p:spPr>
      </p:cxnSp>
      <p:sp>
        <p:nvSpPr>
          <p:cNvPr id="302" name="Google Shape;302;g23a853370a6_5_66"/>
          <p:cNvSpPr txBox="1"/>
          <p:nvPr/>
        </p:nvSpPr>
        <p:spPr>
          <a:xfrm>
            <a:off x="7448400" y="4612725"/>
            <a:ext cx="3629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Productie van collageen wat resulteert in een strakkere en flexibelere huid.</a:t>
            </a:r>
            <a:endParaRPr b="0" i="0" sz="1100" u="none" cap="none" strike="noStrike">
              <a:solidFill>
                <a:schemeClr val="lt1"/>
              </a:solidFill>
              <a:latin typeface="Raleway Light"/>
              <a:ea typeface="Raleway Light"/>
              <a:cs typeface="Raleway Light"/>
              <a:sym typeface="Raleway Light"/>
            </a:endParaRPr>
          </a:p>
        </p:txBody>
      </p:sp>
      <p:cxnSp>
        <p:nvCxnSpPr>
          <p:cNvPr id="303" name="Google Shape;303;g23a853370a6_5_66"/>
          <p:cNvCxnSpPr>
            <a:endCxn id="304" idx="1"/>
          </p:cNvCxnSpPr>
          <p:nvPr/>
        </p:nvCxnSpPr>
        <p:spPr>
          <a:xfrm>
            <a:off x="5648400" y="2247775"/>
            <a:ext cx="1800000" cy="312900"/>
          </a:xfrm>
          <a:prstGeom prst="straightConnector1">
            <a:avLst/>
          </a:prstGeom>
          <a:noFill/>
          <a:ln cap="flat" cmpd="sng" w="9525">
            <a:solidFill>
              <a:schemeClr val="lt1"/>
            </a:solidFill>
            <a:prstDash val="solid"/>
            <a:round/>
            <a:headEnd len="sm" w="sm" type="none"/>
            <a:tailEnd len="sm" w="sm" type="none"/>
          </a:ln>
        </p:spPr>
      </p:cxnSp>
      <p:sp>
        <p:nvSpPr>
          <p:cNvPr id="304" name="Google Shape;304;g23a853370a6_5_66"/>
          <p:cNvSpPr txBox="1"/>
          <p:nvPr/>
        </p:nvSpPr>
        <p:spPr>
          <a:xfrm>
            <a:off x="7448400" y="2345275"/>
            <a:ext cx="3629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Endorfine is een lichaamseigen drug die stressreducerend en ontspannend werkt.</a:t>
            </a:r>
            <a:endParaRPr b="0" i="0" sz="1100" u="none" cap="none" strike="noStrike">
              <a:solidFill>
                <a:schemeClr val="lt1"/>
              </a:solidFill>
              <a:latin typeface="Raleway Light"/>
              <a:ea typeface="Raleway Light"/>
              <a:cs typeface="Raleway Light"/>
              <a:sym typeface="Raleway Light"/>
            </a:endParaRPr>
          </a:p>
        </p:txBody>
      </p:sp>
      <p:sp>
        <p:nvSpPr>
          <p:cNvPr id="305" name="Google Shape;305;g23a853370a6_5_66"/>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SzPts val="3600"/>
              <a:buNone/>
            </a:pPr>
            <a:fld id="{00000000-1234-1234-1234-123412341234}" type="slidenum">
              <a:rPr lang="nl-BE" sz="2400"/>
              <a:t>‹#›</a:t>
            </a:fld>
            <a:endParaRPr sz="2400"/>
          </a:p>
        </p:txBody>
      </p:sp>
      <p:cxnSp>
        <p:nvCxnSpPr>
          <p:cNvPr id="306" name="Google Shape;306;g23a853370a6_5_66"/>
          <p:cNvCxnSpPr/>
          <p:nvPr/>
        </p:nvCxnSpPr>
        <p:spPr>
          <a:xfrm>
            <a:off x="-16850" y="1439800"/>
            <a:ext cx="1212600" cy="0"/>
          </a:xfrm>
          <a:prstGeom prst="straightConnector1">
            <a:avLst/>
          </a:prstGeom>
          <a:noFill/>
          <a:ln cap="flat" cmpd="sng" w="19050">
            <a:solidFill>
              <a:schemeClr val="lt1"/>
            </a:solidFill>
            <a:prstDash val="solid"/>
            <a:round/>
            <a:headEnd len="sm" w="sm" type="none"/>
            <a:tailEnd len="sm" w="sm" type="none"/>
          </a:ln>
        </p:spPr>
      </p:cxnSp>
      <p:sp>
        <p:nvSpPr>
          <p:cNvPr id="307" name="Google Shape;307;g23a853370a6_5_66"/>
          <p:cNvSpPr/>
          <p:nvPr/>
        </p:nvSpPr>
        <p:spPr>
          <a:xfrm>
            <a:off x="6119825" y="449275"/>
            <a:ext cx="5040300" cy="1379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8" name="Google Shape;308;g23a853370a6_5_66"/>
          <p:cNvPicPr preferRelativeResize="0"/>
          <p:nvPr/>
        </p:nvPicPr>
        <p:blipFill rotWithShape="1">
          <a:blip r:embed="rId5">
            <a:alphaModFix/>
          </a:blip>
          <a:srcRect b="0" l="0" r="0" t="0"/>
          <a:stretch/>
        </p:blipFill>
        <p:spPr>
          <a:xfrm>
            <a:off x="6357100" y="749100"/>
            <a:ext cx="300828" cy="826800"/>
          </a:xfrm>
          <a:prstGeom prst="rect">
            <a:avLst/>
          </a:prstGeom>
          <a:noFill/>
          <a:ln>
            <a:noFill/>
          </a:ln>
        </p:spPr>
      </p:pic>
      <p:sp>
        <p:nvSpPr>
          <p:cNvPr id="309" name="Google Shape;309;g23a853370a6_5_66"/>
          <p:cNvSpPr txBox="1"/>
          <p:nvPr>
            <p:ph type="title"/>
          </p:nvPr>
        </p:nvSpPr>
        <p:spPr>
          <a:xfrm>
            <a:off x="6751829" y="851616"/>
            <a:ext cx="1837200" cy="68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1100">
                <a:solidFill>
                  <a:srgbClr val="B2191E"/>
                </a:solidFill>
              </a:rPr>
              <a:t>Sauna temperatuur:</a:t>
            </a:r>
            <a:endParaRPr sz="1100">
              <a:solidFill>
                <a:srgbClr val="B2191E"/>
              </a:solidFill>
            </a:endParaRPr>
          </a:p>
          <a:p>
            <a:pPr indent="0" lvl="0" marL="0" rtl="0" algn="l">
              <a:lnSpc>
                <a:spcPct val="90000"/>
              </a:lnSpc>
              <a:spcBef>
                <a:spcPts val="0"/>
              </a:spcBef>
              <a:spcAft>
                <a:spcPts val="0"/>
              </a:spcAft>
              <a:buClr>
                <a:schemeClr val="dk1"/>
              </a:buClr>
              <a:buSzPts val="4400"/>
              <a:buFont typeface="Century Schoolbook"/>
              <a:buNone/>
            </a:pPr>
            <a:r>
              <a:rPr lang="nl-BE" sz="2200">
                <a:solidFill>
                  <a:srgbClr val="B2191E"/>
                </a:solidFill>
              </a:rPr>
              <a:t>45-60°C</a:t>
            </a:r>
            <a:endParaRPr sz="2200">
              <a:solidFill>
                <a:srgbClr val="B2191E"/>
              </a:solidFill>
            </a:endParaRPr>
          </a:p>
        </p:txBody>
      </p:sp>
      <p:pic>
        <p:nvPicPr>
          <p:cNvPr id="310" name="Google Shape;310;g23a853370a6_5_66"/>
          <p:cNvPicPr preferRelativeResize="0"/>
          <p:nvPr/>
        </p:nvPicPr>
        <p:blipFill rotWithShape="1">
          <a:blip r:embed="rId6">
            <a:alphaModFix/>
          </a:blip>
          <a:srcRect b="0" l="0" r="0" t="0"/>
          <a:stretch/>
        </p:blipFill>
        <p:spPr>
          <a:xfrm>
            <a:off x="8589035" y="749100"/>
            <a:ext cx="621977" cy="826808"/>
          </a:xfrm>
          <a:prstGeom prst="rect">
            <a:avLst/>
          </a:prstGeom>
          <a:noFill/>
          <a:ln>
            <a:noFill/>
          </a:ln>
        </p:spPr>
      </p:pic>
      <p:sp>
        <p:nvSpPr>
          <p:cNvPr id="311" name="Google Shape;311;g23a853370a6_5_66"/>
          <p:cNvSpPr txBox="1"/>
          <p:nvPr>
            <p:ph type="title"/>
          </p:nvPr>
        </p:nvSpPr>
        <p:spPr>
          <a:xfrm>
            <a:off x="9266025" y="851625"/>
            <a:ext cx="1583400" cy="68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2200">
                <a:solidFill>
                  <a:srgbClr val="B2191E"/>
                </a:solidFill>
              </a:rPr>
              <a:t>20-35 min.</a:t>
            </a:r>
            <a:endParaRPr sz="2200">
              <a:solidFill>
                <a:srgbClr val="B2191E"/>
              </a:solidFill>
            </a:endParaRPr>
          </a:p>
          <a:p>
            <a:pPr indent="0" lvl="0" marL="0" rtl="0" algn="l">
              <a:lnSpc>
                <a:spcPct val="90000"/>
              </a:lnSpc>
              <a:spcBef>
                <a:spcPts val="0"/>
              </a:spcBef>
              <a:spcAft>
                <a:spcPts val="0"/>
              </a:spcAft>
              <a:buClr>
                <a:schemeClr val="dk1"/>
              </a:buClr>
              <a:buSzPts val="4400"/>
              <a:buFont typeface="Century Schoolbook"/>
              <a:buNone/>
            </a:pPr>
            <a:r>
              <a:rPr lang="nl-BE" sz="1654">
                <a:solidFill>
                  <a:srgbClr val="B2191E"/>
                </a:solidFill>
              </a:rPr>
              <a:t>1-3x per week</a:t>
            </a:r>
            <a:endParaRPr sz="2755">
              <a:solidFill>
                <a:srgbClr val="B2191E"/>
              </a:solidFill>
            </a:endParaRPr>
          </a:p>
        </p:txBody>
      </p:sp>
      <p:cxnSp>
        <p:nvCxnSpPr>
          <p:cNvPr id="312" name="Google Shape;312;g23a853370a6_5_66"/>
          <p:cNvCxnSpPr>
            <a:stCxn id="313" idx="3"/>
          </p:cNvCxnSpPr>
          <p:nvPr/>
        </p:nvCxnSpPr>
        <p:spPr>
          <a:xfrm flipH="1" rot="10800000">
            <a:off x="3232150" y="4695900"/>
            <a:ext cx="2025600" cy="72900"/>
          </a:xfrm>
          <a:prstGeom prst="straightConnector1">
            <a:avLst/>
          </a:prstGeom>
          <a:noFill/>
          <a:ln cap="flat" cmpd="sng" w="9525">
            <a:solidFill>
              <a:schemeClr val="lt1"/>
            </a:solidFill>
            <a:prstDash val="solid"/>
            <a:round/>
            <a:headEnd len="sm" w="sm" type="none"/>
            <a:tailEnd len="sm" w="sm" type="none"/>
          </a:ln>
        </p:spPr>
      </p:cxnSp>
      <p:sp>
        <p:nvSpPr>
          <p:cNvPr id="313" name="Google Shape;313;g23a853370a6_5_66"/>
          <p:cNvSpPr txBox="1"/>
          <p:nvPr/>
        </p:nvSpPr>
        <p:spPr>
          <a:xfrm>
            <a:off x="502150" y="4553400"/>
            <a:ext cx="27300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Vetcellen oriënteren zich anders wat leidt tot minder cellulitis.</a:t>
            </a:r>
            <a:endParaRPr b="0" i="0" sz="1100" u="none" cap="none" strike="noStrike">
              <a:solidFill>
                <a:schemeClr val="lt1"/>
              </a:solidFill>
              <a:latin typeface="Raleway Light"/>
              <a:ea typeface="Raleway Light"/>
              <a:cs typeface="Raleway Light"/>
              <a:sym typeface="Raleway Light"/>
            </a:endParaRPr>
          </a:p>
        </p:txBody>
      </p:sp>
      <p:sp>
        <p:nvSpPr>
          <p:cNvPr id="314" name="Google Shape;314;g23a853370a6_5_66"/>
          <p:cNvSpPr txBox="1"/>
          <p:nvPr>
            <p:ph type="title"/>
          </p:nvPr>
        </p:nvSpPr>
        <p:spPr>
          <a:xfrm>
            <a:off x="6122425" y="5410650"/>
            <a:ext cx="5040300" cy="998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entury Schoolbook"/>
              <a:buNone/>
            </a:pPr>
            <a:r>
              <a:rPr lang="nl-BE" sz="2200"/>
              <a:t>Effect:</a:t>
            </a:r>
            <a:endParaRPr sz="1422"/>
          </a:p>
          <a:p>
            <a:pPr indent="0" lvl="0" marL="0" rtl="0" algn="r">
              <a:lnSpc>
                <a:spcPct val="90000"/>
              </a:lnSpc>
              <a:spcBef>
                <a:spcPts val="0"/>
              </a:spcBef>
              <a:spcAft>
                <a:spcPts val="0"/>
              </a:spcAft>
              <a:buClr>
                <a:schemeClr val="dk1"/>
              </a:buClr>
              <a:buSzPts val="4400"/>
              <a:buFont typeface="Century Schoolbook"/>
              <a:buNone/>
            </a:pPr>
            <a:r>
              <a:rPr lang="nl-BE" sz="1422"/>
              <a:t>Vermindering van stress </a:t>
            </a:r>
            <a:br>
              <a:rPr lang="nl-BE" sz="1422"/>
            </a:br>
            <a:r>
              <a:rPr lang="nl-BE" sz="1422"/>
              <a:t>en een algemeen gevoel </a:t>
            </a:r>
            <a:br>
              <a:rPr lang="nl-BE" sz="1422"/>
            </a:br>
            <a:r>
              <a:rPr lang="nl-BE" sz="1422"/>
              <a:t>van ontspanning en energie.</a:t>
            </a:r>
            <a:endParaRPr sz="1422"/>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3a853370a6_5_99"/>
          <p:cNvSpPr/>
          <p:nvPr/>
        </p:nvSpPr>
        <p:spPr>
          <a:xfrm>
            <a:off x="-95250" y="0"/>
            <a:ext cx="11792100" cy="6858000"/>
          </a:xfrm>
          <a:prstGeom prst="rect">
            <a:avLst/>
          </a:prstGeom>
          <a:gradFill>
            <a:gsLst>
              <a:gs pos="0">
                <a:srgbClr val="750400"/>
              </a:gs>
              <a:gs pos="100000">
                <a:srgbClr val="7E0C02"/>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icture containing text, silhouette&#10;&#10;Description automatically generated" id="320" name="Google Shape;320;g23a853370a6_5_99"/>
          <p:cNvPicPr preferRelativeResize="0"/>
          <p:nvPr/>
        </p:nvPicPr>
        <p:blipFill rotWithShape="1">
          <a:blip r:embed="rId3">
            <a:alphaModFix/>
          </a:blip>
          <a:srcRect b="8154" l="22942" r="19969" t="2029"/>
          <a:stretch/>
        </p:blipFill>
        <p:spPr>
          <a:xfrm>
            <a:off x="3497418" y="1819275"/>
            <a:ext cx="4255931" cy="5038799"/>
          </a:xfrm>
          <a:prstGeom prst="rect">
            <a:avLst/>
          </a:prstGeom>
          <a:noFill/>
          <a:ln>
            <a:noFill/>
          </a:ln>
        </p:spPr>
      </p:pic>
      <p:pic>
        <p:nvPicPr>
          <p:cNvPr id="321" name="Google Shape;321;g23a853370a6_5_99"/>
          <p:cNvPicPr preferRelativeResize="0"/>
          <p:nvPr/>
        </p:nvPicPr>
        <p:blipFill rotWithShape="1">
          <a:blip r:embed="rId4">
            <a:alphaModFix amt="4000"/>
          </a:blip>
          <a:srcRect b="0" l="0" r="0" t="0"/>
          <a:stretch/>
        </p:blipFill>
        <p:spPr>
          <a:xfrm>
            <a:off x="6915125" y="1193897"/>
            <a:ext cx="5165664" cy="6470502"/>
          </a:xfrm>
          <a:prstGeom prst="rect">
            <a:avLst/>
          </a:prstGeom>
          <a:noFill/>
          <a:ln>
            <a:noFill/>
          </a:ln>
        </p:spPr>
      </p:pic>
      <p:sp>
        <p:nvSpPr>
          <p:cNvPr id="322" name="Google Shape;322;g23a853370a6_5_99"/>
          <p:cNvSpPr txBox="1"/>
          <p:nvPr>
            <p:ph type="title"/>
          </p:nvPr>
        </p:nvSpPr>
        <p:spPr>
          <a:xfrm>
            <a:off x="540000" y="450000"/>
            <a:ext cx="69084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2200"/>
              <a:t>Effect op mensen die zoeken naar </a:t>
            </a:r>
            <a:endParaRPr/>
          </a:p>
          <a:p>
            <a:pPr indent="0" lvl="0" marL="0" rtl="0" algn="l">
              <a:lnSpc>
                <a:spcPct val="90000"/>
              </a:lnSpc>
              <a:spcBef>
                <a:spcPts val="0"/>
              </a:spcBef>
              <a:spcAft>
                <a:spcPts val="0"/>
              </a:spcAft>
              <a:buClr>
                <a:schemeClr val="dk1"/>
              </a:buClr>
              <a:buSzPts val="4400"/>
              <a:buFont typeface="Century Schoolbook"/>
              <a:buNone/>
            </a:pPr>
            <a:r>
              <a:rPr lang="nl-BE"/>
              <a:t>sport en recuperatie</a:t>
            </a:r>
            <a:endParaRPr/>
          </a:p>
        </p:txBody>
      </p:sp>
      <p:cxnSp>
        <p:nvCxnSpPr>
          <p:cNvPr id="323" name="Google Shape;323;g23a853370a6_5_99"/>
          <p:cNvCxnSpPr>
            <a:stCxn id="324" idx="3"/>
          </p:cNvCxnSpPr>
          <p:nvPr/>
        </p:nvCxnSpPr>
        <p:spPr>
          <a:xfrm>
            <a:off x="3232148" y="2673975"/>
            <a:ext cx="2035200" cy="177300"/>
          </a:xfrm>
          <a:prstGeom prst="straightConnector1">
            <a:avLst/>
          </a:prstGeom>
          <a:noFill/>
          <a:ln cap="flat" cmpd="sng" w="9525">
            <a:solidFill>
              <a:schemeClr val="lt1"/>
            </a:solidFill>
            <a:prstDash val="solid"/>
            <a:round/>
            <a:headEnd len="sm" w="sm" type="none"/>
            <a:tailEnd len="sm" w="sm" type="none"/>
          </a:ln>
        </p:spPr>
      </p:cxnSp>
      <p:sp>
        <p:nvSpPr>
          <p:cNvPr id="324" name="Google Shape;324;g23a853370a6_5_99"/>
          <p:cNvSpPr txBox="1"/>
          <p:nvPr/>
        </p:nvSpPr>
        <p:spPr>
          <a:xfrm>
            <a:off x="502148" y="2373825"/>
            <a:ext cx="27300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Heat shock proteïnen worden geproduceerd wat resulteert in een snellere en betere recuperatie.</a:t>
            </a:r>
            <a:endParaRPr b="0" i="0" sz="1100" u="none" cap="none" strike="noStrike">
              <a:solidFill>
                <a:schemeClr val="lt1"/>
              </a:solidFill>
              <a:latin typeface="Raleway Light"/>
              <a:ea typeface="Raleway Light"/>
              <a:cs typeface="Raleway Light"/>
              <a:sym typeface="Raleway Light"/>
            </a:endParaRPr>
          </a:p>
        </p:txBody>
      </p:sp>
      <p:cxnSp>
        <p:nvCxnSpPr>
          <p:cNvPr id="325" name="Google Shape;325;g23a853370a6_5_99"/>
          <p:cNvCxnSpPr>
            <a:stCxn id="326" idx="3"/>
          </p:cNvCxnSpPr>
          <p:nvPr/>
        </p:nvCxnSpPr>
        <p:spPr>
          <a:xfrm>
            <a:off x="3232150" y="3702263"/>
            <a:ext cx="2159100" cy="106500"/>
          </a:xfrm>
          <a:prstGeom prst="straightConnector1">
            <a:avLst/>
          </a:prstGeom>
          <a:noFill/>
          <a:ln cap="flat" cmpd="sng" w="9525">
            <a:solidFill>
              <a:schemeClr val="lt1"/>
            </a:solidFill>
            <a:prstDash val="solid"/>
            <a:round/>
            <a:headEnd len="sm" w="sm" type="none"/>
            <a:tailEnd len="sm" w="sm" type="none"/>
          </a:ln>
        </p:spPr>
      </p:cxnSp>
      <p:sp>
        <p:nvSpPr>
          <p:cNvPr id="326" name="Google Shape;326;g23a853370a6_5_99"/>
          <p:cNvSpPr txBox="1"/>
          <p:nvPr/>
        </p:nvSpPr>
        <p:spPr>
          <a:xfrm>
            <a:off x="502150" y="3317513"/>
            <a:ext cx="2730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Het verwijderen van toxische stoffen en afvalstoffen en aanleveren van bouwstenen resulteert in een snellere recuperatie en minder verzuring.</a:t>
            </a:r>
            <a:endParaRPr b="0" i="0" sz="1100" u="none" cap="none" strike="noStrike">
              <a:solidFill>
                <a:schemeClr val="lt1"/>
              </a:solidFill>
              <a:latin typeface="Raleway Light"/>
              <a:ea typeface="Raleway Light"/>
              <a:cs typeface="Raleway Light"/>
              <a:sym typeface="Raleway Light"/>
            </a:endParaRPr>
          </a:p>
        </p:txBody>
      </p:sp>
      <p:cxnSp>
        <p:nvCxnSpPr>
          <p:cNvPr id="327" name="Google Shape;327;g23a853370a6_5_99"/>
          <p:cNvCxnSpPr>
            <a:endCxn id="328" idx="1"/>
          </p:cNvCxnSpPr>
          <p:nvPr/>
        </p:nvCxnSpPr>
        <p:spPr>
          <a:xfrm>
            <a:off x="5667300" y="3029000"/>
            <a:ext cx="1781100" cy="665400"/>
          </a:xfrm>
          <a:prstGeom prst="straightConnector1">
            <a:avLst/>
          </a:prstGeom>
          <a:noFill/>
          <a:ln cap="flat" cmpd="sng" w="9525">
            <a:solidFill>
              <a:schemeClr val="lt1"/>
            </a:solidFill>
            <a:prstDash val="solid"/>
            <a:round/>
            <a:headEnd len="sm" w="sm" type="none"/>
            <a:tailEnd len="sm" w="sm" type="none"/>
          </a:ln>
        </p:spPr>
      </p:cxnSp>
      <p:sp>
        <p:nvSpPr>
          <p:cNvPr id="328" name="Google Shape;328;g23a853370a6_5_99"/>
          <p:cNvSpPr txBox="1"/>
          <p:nvPr/>
        </p:nvSpPr>
        <p:spPr>
          <a:xfrm>
            <a:off x="7448400" y="3479000"/>
            <a:ext cx="3629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Cardiovasculaire workout zonder het lichaam te belasten.</a:t>
            </a:r>
            <a:endParaRPr b="0" i="0" sz="1100" u="none" cap="none" strike="noStrike">
              <a:solidFill>
                <a:schemeClr val="lt1"/>
              </a:solidFill>
              <a:latin typeface="Raleway Light"/>
              <a:ea typeface="Raleway Light"/>
              <a:cs typeface="Raleway Light"/>
              <a:sym typeface="Raleway Light"/>
            </a:endParaRPr>
          </a:p>
        </p:txBody>
      </p:sp>
      <p:cxnSp>
        <p:nvCxnSpPr>
          <p:cNvPr id="329" name="Google Shape;329;g23a853370a6_5_99"/>
          <p:cNvCxnSpPr>
            <a:endCxn id="330" idx="1"/>
          </p:cNvCxnSpPr>
          <p:nvPr/>
        </p:nvCxnSpPr>
        <p:spPr>
          <a:xfrm>
            <a:off x="5972100" y="4533824"/>
            <a:ext cx="1476300" cy="294300"/>
          </a:xfrm>
          <a:prstGeom prst="straightConnector1">
            <a:avLst/>
          </a:prstGeom>
          <a:noFill/>
          <a:ln cap="flat" cmpd="sng" w="9525">
            <a:solidFill>
              <a:schemeClr val="lt1"/>
            </a:solidFill>
            <a:prstDash val="solid"/>
            <a:round/>
            <a:headEnd len="sm" w="sm" type="none"/>
            <a:tailEnd len="sm" w="sm" type="none"/>
          </a:ln>
        </p:spPr>
      </p:cxnSp>
      <p:sp>
        <p:nvSpPr>
          <p:cNvPr id="330" name="Google Shape;330;g23a853370a6_5_99"/>
          <p:cNvSpPr txBox="1"/>
          <p:nvPr/>
        </p:nvSpPr>
        <p:spPr>
          <a:xfrm>
            <a:off x="7448400" y="4612724"/>
            <a:ext cx="3629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Verbeterde doorbloeding capaciteit wat resulteert in een snellere recuperatie tijdens en na het sporten.</a:t>
            </a:r>
            <a:endParaRPr b="0" i="0" sz="1100" u="none" cap="none" strike="noStrike">
              <a:solidFill>
                <a:schemeClr val="lt1"/>
              </a:solidFill>
              <a:latin typeface="Raleway Light"/>
              <a:ea typeface="Raleway Light"/>
              <a:cs typeface="Raleway Light"/>
              <a:sym typeface="Raleway Light"/>
            </a:endParaRPr>
          </a:p>
        </p:txBody>
      </p:sp>
      <p:cxnSp>
        <p:nvCxnSpPr>
          <p:cNvPr id="331" name="Google Shape;331;g23a853370a6_5_99"/>
          <p:cNvCxnSpPr>
            <a:endCxn id="332" idx="1"/>
          </p:cNvCxnSpPr>
          <p:nvPr/>
        </p:nvCxnSpPr>
        <p:spPr>
          <a:xfrm>
            <a:off x="5657700" y="2200225"/>
            <a:ext cx="1790700" cy="445200"/>
          </a:xfrm>
          <a:prstGeom prst="straightConnector1">
            <a:avLst/>
          </a:prstGeom>
          <a:noFill/>
          <a:ln cap="flat" cmpd="sng" w="9525">
            <a:solidFill>
              <a:schemeClr val="lt1"/>
            </a:solidFill>
            <a:prstDash val="solid"/>
            <a:round/>
            <a:headEnd len="sm" w="sm" type="none"/>
            <a:tailEnd len="sm" w="sm" type="none"/>
          </a:ln>
        </p:spPr>
      </p:cxnSp>
      <p:sp>
        <p:nvSpPr>
          <p:cNvPr id="332" name="Google Shape;332;g23a853370a6_5_99"/>
          <p:cNvSpPr txBox="1"/>
          <p:nvPr/>
        </p:nvSpPr>
        <p:spPr>
          <a:xfrm>
            <a:off x="7448400" y="2345275"/>
            <a:ext cx="36297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De genezingscapaciteit van het lichaam gaat omhoog wat resulteert in een snellere genezing na een kwetsuur.</a:t>
            </a:r>
            <a:endParaRPr b="0" i="0" sz="1100" u="none" cap="none" strike="noStrike">
              <a:solidFill>
                <a:schemeClr val="lt1"/>
              </a:solidFill>
              <a:latin typeface="Raleway Light"/>
              <a:ea typeface="Raleway Light"/>
              <a:cs typeface="Raleway Light"/>
              <a:sym typeface="Raleway Light"/>
            </a:endParaRPr>
          </a:p>
        </p:txBody>
      </p:sp>
      <p:sp>
        <p:nvSpPr>
          <p:cNvPr id="333" name="Google Shape;333;g23a853370a6_5_99"/>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SzPts val="3600"/>
              <a:buNone/>
            </a:pPr>
            <a:fld id="{00000000-1234-1234-1234-123412341234}" type="slidenum">
              <a:rPr lang="nl-BE" sz="2400"/>
              <a:t>‹#›</a:t>
            </a:fld>
            <a:endParaRPr sz="2400"/>
          </a:p>
        </p:txBody>
      </p:sp>
      <p:cxnSp>
        <p:nvCxnSpPr>
          <p:cNvPr id="334" name="Google Shape;334;g23a853370a6_5_99"/>
          <p:cNvCxnSpPr/>
          <p:nvPr/>
        </p:nvCxnSpPr>
        <p:spPr>
          <a:xfrm>
            <a:off x="-16850" y="1439800"/>
            <a:ext cx="1212600" cy="0"/>
          </a:xfrm>
          <a:prstGeom prst="straightConnector1">
            <a:avLst/>
          </a:prstGeom>
          <a:noFill/>
          <a:ln cap="flat" cmpd="sng" w="19050">
            <a:solidFill>
              <a:schemeClr val="lt1"/>
            </a:solidFill>
            <a:prstDash val="solid"/>
            <a:round/>
            <a:headEnd len="sm" w="sm" type="none"/>
            <a:tailEnd len="sm" w="sm" type="none"/>
          </a:ln>
        </p:spPr>
      </p:cxnSp>
      <p:sp>
        <p:nvSpPr>
          <p:cNvPr id="335" name="Google Shape;335;g23a853370a6_5_99"/>
          <p:cNvSpPr/>
          <p:nvPr/>
        </p:nvSpPr>
        <p:spPr>
          <a:xfrm>
            <a:off x="6119825" y="449275"/>
            <a:ext cx="5040300" cy="1379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g23a853370a6_5_99"/>
          <p:cNvPicPr preferRelativeResize="0"/>
          <p:nvPr/>
        </p:nvPicPr>
        <p:blipFill rotWithShape="1">
          <a:blip r:embed="rId5">
            <a:alphaModFix/>
          </a:blip>
          <a:srcRect b="0" l="0" r="0" t="0"/>
          <a:stretch/>
        </p:blipFill>
        <p:spPr>
          <a:xfrm>
            <a:off x="6357100" y="749100"/>
            <a:ext cx="300828" cy="826800"/>
          </a:xfrm>
          <a:prstGeom prst="rect">
            <a:avLst/>
          </a:prstGeom>
          <a:noFill/>
          <a:ln>
            <a:noFill/>
          </a:ln>
        </p:spPr>
      </p:pic>
      <p:sp>
        <p:nvSpPr>
          <p:cNvPr id="337" name="Google Shape;337;g23a853370a6_5_99"/>
          <p:cNvSpPr txBox="1"/>
          <p:nvPr>
            <p:ph type="title"/>
          </p:nvPr>
        </p:nvSpPr>
        <p:spPr>
          <a:xfrm>
            <a:off x="6751829" y="851616"/>
            <a:ext cx="1837200" cy="68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1100">
                <a:solidFill>
                  <a:srgbClr val="B2191E"/>
                </a:solidFill>
              </a:rPr>
              <a:t>Sauna temperatuur:</a:t>
            </a:r>
            <a:endParaRPr sz="1100">
              <a:solidFill>
                <a:srgbClr val="B2191E"/>
              </a:solidFill>
            </a:endParaRPr>
          </a:p>
          <a:p>
            <a:pPr indent="0" lvl="0" marL="0" rtl="0" algn="l">
              <a:lnSpc>
                <a:spcPct val="90000"/>
              </a:lnSpc>
              <a:spcBef>
                <a:spcPts val="0"/>
              </a:spcBef>
              <a:spcAft>
                <a:spcPts val="0"/>
              </a:spcAft>
              <a:buClr>
                <a:schemeClr val="dk1"/>
              </a:buClr>
              <a:buSzPts val="4400"/>
              <a:buFont typeface="Century Schoolbook"/>
              <a:buNone/>
            </a:pPr>
            <a:r>
              <a:rPr lang="nl-BE" sz="2200">
                <a:solidFill>
                  <a:srgbClr val="B2191E"/>
                </a:solidFill>
              </a:rPr>
              <a:t>45-65°C</a:t>
            </a:r>
            <a:endParaRPr sz="2200">
              <a:solidFill>
                <a:srgbClr val="B2191E"/>
              </a:solidFill>
            </a:endParaRPr>
          </a:p>
        </p:txBody>
      </p:sp>
      <p:pic>
        <p:nvPicPr>
          <p:cNvPr id="338" name="Google Shape;338;g23a853370a6_5_99"/>
          <p:cNvPicPr preferRelativeResize="0"/>
          <p:nvPr/>
        </p:nvPicPr>
        <p:blipFill rotWithShape="1">
          <a:blip r:embed="rId6">
            <a:alphaModFix/>
          </a:blip>
          <a:srcRect b="0" l="0" r="0" t="0"/>
          <a:stretch/>
        </p:blipFill>
        <p:spPr>
          <a:xfrm>
            <a:off x="8360435" y="749100"/>
            <a:ext cx="621977" cy="826808"/>
          </a:xfrm>
          <a:prstGeom prst="rect">
            <a:avLst/>
          </a:prstGeom>
          <a:noFill/>
          <a:ln>
            <a:noFill/>
          </a:ln>
        </p:spPr>
      </p:pic>
      <p:sp>
        <p:nvSpPr>
          <p:cNvPr id="339" name="Google Shape;339;g23a853370a6_5_99"/>
          <p:cNvSpPr txBox="1"/>
          <p:nvPr>
            <p:ph type="title"/>
          </p:nvPr>
        </p:nvSpPr>
        <p:spPr>
          <a:xfrm>
            <a:off x="8995125" y="851625"/>
            <a:ext cx="2202600" cy="680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200000"/>
              <a:buFont typeface="Century Schoolbook"/>
              <a:buNone/>
            </a:pPr>
            <a:r>
              <a:rPr lang="nl-BE" sz="2200">
                <a:solidFill>
                  <a:srgbClr val="B2191E"/>
                </a:solidFill>
              </a:rPr>
              <a:t>30-45 min.</a:t>
            </a:r>
            <a:endParaRPr sz="2200">
              <a:solidFill>
                <a:srgbClr val="B2191E"/>
              </a:solidFill>
            </a:endParaRPr>
          </a:p>
          <a:p>
            <a:pPr indent="0" lvl="0" marL="0" rtl="0" algn="l">
              <a:lnSpc>
                <a:spcPct val="90000"/>
              </a:lnSpc>
              <a:spcBef>
                <a:spcPts val="0"/>
              </a:spcBef>
              <a:spcAft>
                <a:spcPts val="0"/>
              </a:spcAft>
              <a:buClr>
                <a:schemeClr val="dk1"/>
              </a:buClr>
              <a:buSzPct val="265610"/>
              <a:buFont typeface="Century Schoolbook"/>
              <a:buNone/>
            </a:pPr>
            <a:r>
              <a:rPr lang="nl-BE" sz="1654">
                <a:solidFill>
                  <a:srgbClr val="B2191E"/>
                </a:solidFill>
              </a:rPr>
              <a:t>1x per week</a:t>
            </a:r>
            <a:br>
              <a:rPr lang="nl-BE" sz="1654">
                <a:solidFill>
                  <a:srgbClr val="B2191E"/>
                </a:solidFill>
              </a:rPr>
            </a:br>
            <a:r>
              <a:rPr lang="nl-BE" sz="1211">
                <a:solidFill>
                  <a:srgbClr val="B2191E"/>
                </a:solidFill>
              </a:rPr>
              <a:t>en/of voor en na het sporten</a:t>
            </a:r>
            <a:endParaRPr sz="2311">
              <a:solidFill>
                <a:srgbClr val="B2191E"/>
              </a:solidFill>
            </a:endParaRPr>
          </a:p>
        </p:txBody>
      </p:sp>
      <p:cxnSp>
        <p:nvCxnSpPr>
          <p:cNvPr id="340" name="Google Shape;340;g23a853370a6_5_99"/>
          <p:cNvCxnSpPr>
            <a:stCxn id="341" idx="3"/>
          </p:cNvCxnSpPr>
          <p:nvPr/>
        </p:nvCxnSpPr>
        <p:spPr>
          <a:xfrm flipH="1" rot="10800000">
            <a:off x="3232150" y="4865250"/>
            <a:ext cx="2025600" cy="72900"/>
          </a:xfrm>
          <a:prstGeom prst="straightConnector1">
            <a:avLst/>
          </a:prstGeom>
          <a:noFill/>
          <a:ln cap="flat" cmpd="sng" w="9525">
            <a:solidFill>
              <a:schemeClr val="lt1"/>
            </a:solidFill>
            <a:prstDash val="solid"/>
            <a:round/>
            <a:headEnd len="sm" w="sm" type="none"/>
            <a:tailEnd len="sm" w="sm" type="none"/>
          </a:ln>
        </p:spPr>
      </p:cxnSp>
      <p:sp>
        <p:nvSpPr>
          <p:cNvPr id="341" name="Google Shape;341;g23a853370a6_5_99"/>
          <p:cNvSpPr txBox="1"/>
          <p:nvPr/>
        </p:nvSpPr>
        <p:spPr>
          <a:xfrm>
            <a:off x="502150" y="4553400"/>
            <a:ext cx="2730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Pre workout warm up, zorgt voor verhoogde flexibiliteit en een vermindering van de kans op een kwetsuur.</a:t>
            </a:r>
            <a:endParaRPr b="0" i="0" sz="1100" u="none" cap="none" strike="noStrike">
              <a:solidFill>
                <a:schemeClr val="lt1"/>
              </a:solidFill>
              <a:latin typeface="Raleway Light"/>
              <a:ea typeface="Raleway Light"/>
              <a:cs typeface="Raleway Light"/>
              <a:sym typeface="Raleway Light"/>
            </a:endParaRPr>
          </a:p>
        </p:txBody>
      </p:sp>
      <p:sp>
        <p:nvSpPr>
          <p:cNvPr id="342" name="Google Shape;342;g23a853370a6_5_99"/>
          <p:cNvSpPr txBox="1"/>
          <p:nvPr>
            <p:ph type="title"/>
          </p:nvPr>
        </p:nvSpPr>
        <p:spPr>
          <a:xfrm>
            <a:off x="8086725" y="5410650"/>
            <a:ext cx="3075900" cy="9981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200000"/>
              <a:buFont typeface="Century Schoolbook"/>
              <a:buNone/>
            </a:pPr>
            <a:r>
              <a:rPr lang="nl-BE" sz="2200"/>
              <a:t>Effect:</a:t>
            </a:r>
            <a:endParaRPr sz="1422"/>
          </a:p>
          <a:p>
            <a:pPr indent="0" lvl="0" marL="0" rtl="0" algn="r">
              <a:lnSpc>
                <a:spcPct val="90000"/>
              </a:lnSpc>
              <a:spcBef>
                <a:spcPts val="0"/>
              </a:spcBef>
              <a:spcAft>
                <a:spcPts val="0"/>
              </a:spcAft>
              <a:buClr>
                <a:schemeClr val="dk1"/>
              </a:buClr>
              <a:buSzPct val="77343"/>
              <a:buFont typeface="Arial"/>
              <a:buNone/>
            </a:pPr>
            <a:r>
              <a:rPr lang="nl-BE" sz="1422"/>
              <a:t>Significante impact op de recuperatie na een sportinspanning en warmtegewenning.</a:t>
            </a:r>
            <a:endParaRPr sz="1422"/>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3a853370a6_5_133"/>
          <p:cNvSpPr/>
          <p:nvPr/>
        </p:nvSpPr>
        <p:spPr>
          <a:xfrm>
            <a:off x="-95250" y="0"/>
            <a:ext cx="11792100" cy="6858000"/>
          </a:xfrm>
          <a:prstGeom prst="rect">
            <a:avLst/>
          </a:prstGeom>
          <a:gradFill>
            <a:gsLst>
              <a:gs pos="0">
                <a:srgbClr val="750400"/>
              </a:gs>
              <a:gs pos="100000">
                <a:srgbClr val="7E0C02"/>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icture containing text, silhouette&#10;&#10;Description automatically generated" id="348" name="Google Shape;348;g23a853370a6_5_133"/>
          <p:cNvPicPr preferRelativeResize="0"/>
          <p:nvPr/>
        </p:nvPicPr>
        <p:blipFill rotWithShape="1">
          <a:blip r:embed="rId3">
            <a:alphaModFix/>
          </a:blip>
          <a:srcRect b="8154" l="22942" r="19969" t="2029"/>
          <a:stretch/>
        </p:blipFill>
        <p:spPr>
          <a:xfrm>
            <a:off x="3497418" y="1819275"/>
            <a:ext cx="4255931" cy="5038799"/>
          </a:xfrm>
          <a:prstGeom prst="rect">
            <a:avLst/>
          </a:prstGeom>
          <a:noFill/>
          <a:ln>
            <a:noFill/>
          </a:ln>
        </p:spPr>
      </p:pic>
      <p:pic>
        <p:nvPicPr>
          <p:cNvPr id="349" name="Google Shape;349;g23a853370a6_5_133"/>
          <p:cNvPicPr preferRelativeResize="0"/>
          <p:nvPr/>
        </p:nvPicPr>
        <p:blipFill rotWithShape="1">
          <a:blip r:embed="rId4">
            <a:alphaModFix amt="4000"/>
          </a:blip>
          <a:srcRect b="0" l="0" r="0" t="0"/>
          <a:stretch/>
        </p:blipFill>
        <p:spPr>
          <a:xfrm>
            <a:off x="6915125" y="1193897"/>
            <a:ext cx="5165664" cy="6470502"/>
          </a:xfrm>
          <a:prstGeom prst="rect">
            <a:avLst/>
          </a:prstGeom>
          <a:noFill/>
          <a:ln>
            <a:noFill/>
          </a:ln>
        </p:spPr>
      </p:pic>
      <p:sp>
        <p:nvSpPr>
          <p:cNvPr id="350" name="Google Shape;350;g23a853370a6_5_133"/>
          <p:cNvSpPr txBox="1"/>
          <p:nvPr>
            <p:ph type="title"/>
          </p:nvPr>
        </p:nvSpPr>
        <p:spPr>
          <a:xfrm>
            <a:off x="540000" y="450000"/>
            <a:ext cx="69084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2200"/>
              <a:t>Effect op mensen die zoeken naar </a:t>
            </a:r>
            <a:endParaRPr/>
          </a:p>
          <a:p>
            <a:pPr indent="0" lvl="0" marL="0" rtl="0" algn="l">
              <a:lnSpc>
                <a:spcPct val="90000"/>
              </a:lnSpc>
              <a:spcBef>
                <a:spcPts val="0"/>
              </a:spcBef>
              <a:spcAft>
                <a:spcPts val="0"/>
              </a:spcAft>
              <a:buClr>
                <a:schemeClr val="dk1"/>
              </a:buClr>
              <a:buSzPts val="4400"/>
              <a:buFont typeface="Century Schoolbook"/>
              <a:buNone/>
            </a:pPr>
            <a:r>
              <a:rPr lang="nl-BE"/>
              <a:t>verbeterde mobiliteit</a:t>
            </a:r>
            <a:endParaRPr/>
          </a:p>
        </p:txBody>
      </p:sp>
      <p:cxnSp>
        <p:nvCxnSpPr>
          <p:cNvPr id="351" name="Google Shape;351;g23a853370a6_5_133"/>
          <p:cNvCxnSpPr>
            <a:stCxn id="352" idx="3"/>
          </p:cNvCxnSpPr>
          <p:nvPr/>
        </p:nvCxnSpPr>
        <p:spPr>
          <a:xfrm>
            <a:off x="3232148" y="2504625"/>
            <a:ext cx="2035200" cy="177300"/>
          </a:xfrm>
          <a:prstGeom prst="straightConnector1">
            <a:avLst/>
          </a:prstGeom>
          <a:noFill/>
          <a:ln cap="flat" cmpd="sng" w="9525">
            <a:solidFill>
              <a:schemeClr val="lt1"/>
            </a:solidFill>
            <a:prstDash val="solid"/>
            <a:round/>
            <a:headEnd len="sm" w="sm" type="none"/>
            <a:tailEnd len="sm" w="sm" type="none"/>
          </a:ln>
        </p:spPr>
      </p:cxnSp>
      <p:sp>
        <p:nvSpPr>
          <p:cNvPr id="352" name="Google Shape;352;g23a853370a6_5_133"/>
          <p:cNvSpPr txBox="1"/>
          <p:nvPr/>
        </p:nvSpPr>
        <p:spPr>
          <a:xfrm>
            <a:off x="502148" y="2373825"/>
            <a:ext cx="2730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Het immuunsysteem krijgt een boost.</a:t>
            </a:r>
            <a:endParaRPr b="0" i="0" sz="1100" u="none" cap="none" strike="noStrike">
              <a:solidFill>
                <a:schemeClr val="lt1"/>
              </a:solidFill>
              <a:latin typeface="Raleway Light"/>
              <a:ea typeface="Raleway Light"/>
              <a:cs typeface="Raleway Light"/>
              <a:sym typeface="Raleway Light"/>
            </a:endParaRPr>
          </a:p>
        </p:txBody>
      </p:sp>
      <p:cxnSp>
        <p:nvCxnSpPr>
          <p:cNvPr id="353" name="Google Shape;353;g23a853370a6_5_133"/>
          <p:cNvCxnSpPr>
            <a:stCxn id="354" idx="3"/>
          </p:cNvCxnSpPr>
          <p:nvPr/>
        </p:nvCxnSpPr>
        <p:spPr>
          <a:xfrm>
            <a:off x="3232150" y="3532913"/>
            <a:ext cx="2092200" cy="448500"/>
          </a:xfrm>
          <a:prstGeom prst="straightConnector1">
            <a:avLst/>
          </a:prstGeom>
          <a:noFill/>
          <a:ln cap="flat" cmpd="sng" w="9525">
            <a:solidFill>
              <a:schemeClr val="lt1"/>
            </a:solidFill>
            <a:prstDash val="solid"/>
            <a:round/>
            <a:headEnd len="sm" w="sm" type="none"/>
            <a:tailEnd len="sm" w="sm" type="none"/>
          </a:ln>
        </p:spPr>
      </p:cxnSp>
      <p:sp>
        <p:nvSpPr>
          <p:cNvPr id="354" name="Google Shape;354;g23a853370a6_5_133"/>
          <p:cNvSpPr txBox="1"/>
          <p:nvPr/>
        </p:nvSpPr>
        <p:spPr>
          <a:xfrm>
            <a:off x="502150" y="3317513"/>
            <a:ext cx="27300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Geen interactie met interne prothesen, plaatjes en of schroeven.</a:t>
            </a:r>
            <a:endParaRPr b="0" i="0" sz="1100" u="none" cap="none" strike="noStrike">
              <a:solidFill>
                <a:schemeClr val="lt1"/>
              </a:solidFill>
              <a:latin typeface="Raleway Light"/>
              <a:ea typeface="Raleway Light"/>
              <a:cs typeface="Raleway Light"/>
              <a:sym typeface="Raleway Light"/>
            </a:endParaRPr>
          </a:p>
        </p:txBody>
      </p:sp>
      <p:cxnSp>
        <p:nvCxnSpPr>
          <p:cNvPr id="355" name="Google Shape;355;g23a853370a6_5_133"/>
          <p:cNvCxnSpPr>
            <a:endCxn id="356" idx="1"/>
          </p:cNvCxnSpPr>
          <p:nvPr/>
        </p:nvCxnSpPr>
        <p:spPr>
          <a:xfrm>
            <a:off x="5657700" y="2925200"/>
            <a:ext cx="1790700" cy="684600"/>
          </a:xfrm>
          <a:prstGeom prst="straightConnector1">
            <a:avLst/>
          </a:prstGeom>
          <a:noFill/>
          <a:ln cap="flat" cmpd="sng" w="9525">
            <a:solidFill>
              <a:schemeClr val="lt1"/>
            </a:solidFill>
            <a:prstDash val="solid"/>
            <a:round/>
            <a:headEnd len="sm" w="sm" type="none"/>
            <a:tailEnd len="sm" w="sm" type="none"/>
          </a:ln>
        </p:spPr>
      </p:cxnSp>
      <p:sp>
        <p:nvSpPr>
          <p:cNvPr id="356" name="Google Shape;356;g23a853370a6_5_133"/>
          <p:cNvSpPr txBox="1"/>
          <p:nvPr/>
        </p:nvSpPr>
        <p:spPr>
          <a:xfrm>
            <a:off x="7448400" y="3479000"/>
            <a:ext cx="3838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Cardiovasculaire workout zonder het lichaam te belasten.</a:t>
            </a:r>
            <a:endParaRPr b="0" i="0" sz="1100" u="none" cap="none" strike="noStrike">
              <a:solidFill>
                <a:schemeClr val="lt1"/>
              </a:solidFill>
              <a:latin typeface="Raleway Light"/>
              <a:ea typeface="Raleway Light"/>
              <a:cs typeface="Raleway Light"/>
              <a:sym typeface="Raleway Light"/>
            </a:endParaRPr>
          </a:p>
        </p:txBody>
      </p:sp>
      <p:cxnSp>
        <p:nvCxnSpPr>
          <p:cNvPr id="357" name="Google Shape;357;g23a853370a6_5_133"/>
          <p:cNvCxnSpPr>
            <a:endCxn id="358" idx="1"/>
          </p:cNvCxnSpPr>
          <p:nvPr/>
        </p:nvCxnSpPr>
        <p:spPr>
          <a:xfrm>
            <a:off x="6029400" y="4752974"/>
            <a:ext cx="1419000" cy="159900"/>
          </a:xfrm>
          <a:prstGeom prst="straightConnector1">
            <a:avLst/>
          </a:prstGeom>
          <a:noFill/>
          <a:ln cap="flat" cmpd="sng" w="9525">
            <a:solidFill>
              <a:schemeClr val="lt1"/>
            </a:solidFill>
            <a:prstDash val="solid"/>
            <a:round/>
            <a:headEnd len="sm" w="sm" type="none"/>
            <a:tailEnd len="sm" w="sm" type="none"/>
          </a:ln>
        </p:spPr>
      </p:cxnSp>
      <p:sp>
        <p:nvSpPr>
          <p:cNvPr id="358" name="Google Shape;358;g23a853370a6_5_133"/>
          <p:cNvSpPr txBox="1"/>
          <p:nvPr/>
        </p:nvSpPr>
        <p:spPr>
          <a:xfrm>
            <a:off x="7448400" y="4612724"/>
            <a:ext cx="36297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Een betere doorbloeding zorgt voor een versnelde genezing van weefsel en infecties. Dit resulteert in minder pijn en last.</a:t>
            </a:r>
            <a:endParaRPr b="0" i="0" sz="1100" u="none" cap="none" strike="noStrike">
              <a:solidFill>
                <a:schemeClr val="lt1"/>
              </a:solidFill>
              <a:latin typeface="Raleway Light"/>
              <a:ea typeface="Raleway Light"/>
              <a:cs typeface="Raleway Light"/>
              <a:sym typeface="Raleway Light"/>
            </a:endParaRPr>
          </a:p>
        </p:txBody>
      </p:sp>
      <p:cxnSp>
        <p:nvCxnSpPr>
          <p:cNvPr id="359" name="Google Shape;359;g23a853370a6_5_133"/>
          <p:cNvCxnSpPr>
            <a:endCxn id="360" idx="1"/>
          </p:cNvCxnSpPr>
          <p:nvPr/>
        </p:nvCxnSpPr>
        <p:spPr>
          <a:xfrm>
            <a:off x="5676900" y="2209675"/>
            <a:ext cx="1771500" cy="351000"/>
          </a:xfrm>
          <a:prstGeom prst="straightConnector1">
            <a:avLst/>
          </a:prstGeom>
          <a:noFill/>
          <a:ln cap="flat" cmpd="sng" w="9525">
            <a:solidFill>
              <a:schemeClr val="lt1"/>
            </a:solidFill>
            <a:prstDash val="solid"/>
            <a:round/>
            <a:headEnd len="sm" w="sm" type="none"/>
            <a:tailEnd len="sm" w="sm" type="none"/>
          </a:ln>
        </p:spPr>
      </p:cxnSp>
      <p:sp>
        <p:nvSpPr>
          <p:cNvPr id="360" name="Google Shape;360;g23a853370a6_5_133"/>
          <p:cNvSpPr txBox="1"/>
          <p:nvPr/>
        </p:nvSpPr>
        <p:spPr>
          <a:xfrm>
            <a:off x="7448400" y="2345275"/>
            <a:ext cx="3629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nl-BE" sz="1100" u="none" cap="none" strike="noStrike">
                <a:solidFill>
                  <a:schemeClr val="lt1"/>
                </a:solidFill>
                <a:latin typeface="Raleway Light"/>
                <a:ea typeface="Raleway Light"/>
                <a:cs typeface="Raleway Light"/>
                <a:sym typeface="Raleway Light"/>
              </a:rPr>
              <a:t>Endorfine is een lichaamseigen drug die stressreducerend en ontspannend werkt.</a:t>
            </a:r>
            <a:endParaRPr b="0" i="0" sz="1100" u="none" cap="none" strike="noStrike">
              <a:solidFill>
                <a:schemeClr val="lt1"/>
              </a:solidFill>
              <a:latin typeface="Raleway Light"/>
              <a:ea typeface="Raleway Light"/>
              <a:cs typeface="Raleway Light"/>
              <a:sym typeface="Raleway Light"/>
            </a:endParaRPr>
          </a:p>
        </p:txBody>
      </p:sp>
      <p:sp>
        <p:nvSpPr>
          <p:cNvPr id="361" name="Google Shape;361;g23a853370a6_5_133"/>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SzPts val="3600"/>
              <a:buNone/>
            </a:pPr>
            <a:fld id="{00000000-1234-1234-1234-123412341234}" type="slidenum">
              <a:rPr lang="nl-BE" sz="2400"/>
              <a:t>‹#›</a:t>
            </a:fld>
            <a:endParaRPr sz="2400"/>
          </a:p>
        </p:txBody>
      </p:sp>
      <p:cxnSp>
        <p:nvCxnSpPr>
          <p:cNvPr id="362" name="Google Shape;362;g23a853370a6_5_133"/>
          <p:cNvCxnSpPr/>
          <p:nvPr/>
        </p:nvCxnSpPr>
        <p:spPr>
          <a:xfrm>
            <a:off x="-16850" y="1439800"/>
            <a:ext cx="1212600" cy="0"/>
          </a:xfrm>
          <a:prstGeom prst="straightConnector1">
            <a:avLst/>
          </a:prstGeom>
          <a:noFill/>
          <a:ln cap="flat" cmpd="sng" w="19050">
            <a:solidFill>
              <a:schemeClr val="lt1"/>
            </a:solidFill>
            <a:prstDash val="solid"/>
            <a:round/>
            <a:headEnd len="sm" w="sm" type="none"/>
            <a:tailEnd len="sm" w="sm" type="none"/>
          </a:ln>
        </p:spPr>
      </p:cxnSp>
      <p:sp>
        <p:nvSpPr>
          <p:cNvPr id="363" name="Google Shape;363;g23a853370a6_5_133"/>
          <p:cNvSpPr/>
          <p:nvPr/>
        </p:nvSpPr>
        <p:spPr>
          <a:xfrm>
            <a:off x="6119825" y="449275"/>
            <a:ext cx="5040300" cy="1379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4" name="Google Shape;364;g23a853370a6_5_133"/>
          <p:cNvPicPr preferRelativeResize="0"/>
          <p:nvPr/>
        </p:nvPicPr>
        <p:blipFill rotWithShape="1">
          <a:blip r:embed="rId5">
            <a:alphaModFix/>
          </a:blip>
          <a:srcRect b="0" l="0" r="0" t="0"/>
          <a:stretch/>
        </p:blipFill>
        <p:spPr>
          <a:xfrm>
            <a:off x="6357100" y="749100"/>
            <a:ext cx="300828" cy="826800"/>
          </a:xfrm>
          <a:prstGeom prst="rect">
            <a:avLst/>
          </a:prstGeom>
          <a:noFill/>
          <a:ln>
            <a:noFill/>
          </a:ln>
        </p:spPr>
      </p:pic>
      <p:sp>
        <p:nvSpPr>
          <p:cNvPr id="365" name="Google Shape;365;g23a853370a6_5_133"/>
          <p:cNvSpPr txBox="1"/>
          <p:nvPr>
            <p:ph type="title"/>
          </p:nvPr>
        </p:nvSpPr>
        <p:spPr>
          <a:xfrm>
            <a:off x="6751829" y="851616"/>
            <a:ext cx="1837200" cy="68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1100">
                <a:solidFill>
                  <a:srgbClr val="B2191E"/>
                </a:solidFill>
              </a:rPr>
              <a:t>Sauna temperatuur:</a:t>
            </a:r>
            <a:endParaRPr sz="1100">
              <a:solidFill>
                <a:srgbClr val="B2191E"/>
              </a:solidFill>
            </a:endParaRPr>
          </a:p>
          <a:p>
            <a:pPr indent="0" lvl="0" marL="0" rtl="0" algn="l">
              <a:lnSpc>
                <a:spcPct val="90000"/>
              </a:lnSpc>
              <a:spcBef>
                <a:spcPts val="0"/>
              </a:spcBef>
              <a:spcAft>
                <a:spcPts val="0"/>
              </a:spcAft>
              <a:buClr>
                <a:schemeClr val="dk1"/>
              </a:buClr>
              <a:buSzPts val="4400"/>
              <a:buFont typeface="Century Schoolbook"/>
              <a:buNone/>
            </a:pPr>
            <a:r>
              <a:rPr lang="nl-BE" sz="2200">
                <a:solidFill>
                  <a:srgbClr val="B2191E"/>
                </a:solidFill>
              </a:rPr>
              <a:t>45-55°C</a:t>
            </a:r>
            <a:endParaRPr sz="2200">
              <a:solidFill>
                <a:srgbClr val="B2191E"/>
              </a:solidFill>
            </a:endParaRPr>
          </a:p>
        </p:txBody>
      </p:sp>
      <p:cxnSp>
        <p:nvCxnSpPr>
          <p:cNvPr id="366" name="Google Shape;366;g23a853370a6_5_133"/>
          <p:cNvCxnSpPr>
            <a:stCxn id="367" idx="3"/>
          </p:cNvCxnSpPr>
          <p:nvPr/>
        </p:nvCxnSpPr>
        <p:spPr>
          <a:xfrm flipH="1" rot="10800000">
            <a:off x="3232150" y="4865250"/>
            <a:ext cx="2025600" cy="72900"/>
          </a:xfrm>
          <a:prstGeom prst="straightConnector1">
            <a:avLst/>
          </a:prstGeom>
          <a:noFill/>
          <a:ln cap="flat" cmpd="sng" w="9525">
            <a:solidFill>
              <a:schemeClr val="lt1"/>
            </a:solidFill>
            <a:prstDash val="solid"/>
            <a:round/>
            <a:headEnd len="sm" w="sm" type="none"/>
            <a:tailEnd len="sm" w="sm" type="none"/>
          </a:ln>
        </p:spPr>
      </p:cxnSp>
      <p:sp>
        <p:nvSpPr>
          <p:cNvPr id="367" name="Google Shape;367;g23a853370a6_5_133"/>
          <p:cNvSpPr txBox="1"/>
          <p:nvPr/>
        </p:nvSpPr>
        <p:spPr>
          <a:xfrm>
            <a:off x="502150" y="4553400"/>
            <a:ext cx="2730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nl-BE" sz="1100" u="none" cap="none" strike="noStrike">
                <a:solidFill>
                  <a:schemeClr val="lt1"/>
                </a:solidFill>
                <a:latin typeface="Raleway Light"/>
                <a:ea typeface="Raleway Light"/>
                <a:cs typeface="Raleway Light"/>
                <a:sym typeface="Raleway Light"/>
              </a:rPr>
              <a:t>Verbeterde doorbloeding capaciteit wat resulteert in een gezond lichaam, snellere recuperatie en minder spierverlies.</a:t>
            </a:r>
            <a:endParaRPr b="0" i="0" sz="1100" u="none" cap="none" strike="noStrike">
              <a:solidFill>
                <a:schemeClr val="lt1"/>
              </a:solidFill>
              <a:latin typeface="Raleway Light"/>
              <a:ea typeface="Raleway Light"/>
              <a:cs typeface="Raleway Light"/>
              <a:sym typeface="Raleway Light"/>
            </a:endParaRPr>
          </a:p>
        </p:txBody>
      </p:sp>
      <p:sp>
        <p:nvSpPr>
          <p:cNvPr id="368" name="Google Shape;368;g23a853370a6_5_133"/>
          <p:cNvSpPr txBox="1"/>
          <p:nvPr>
            <p:ph type="title"/>
          </p:nvPr>
        </p:nvSpPr>
        <p:spPr>
          <a:xfrm>
            <a:off x="8086725" y="5410650"/>
            <a:ext cx="3075900" cy="998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entury Schoolbook"/>
              <a:buNone/>
            </a:pPr>
            <a:r>
              <a:rPr lang="nl-BE" sz="2200"/>
              <a:t>Effect:</a:t>
            </a:r>
            <a:endParaRPr sz="1422"/>
          </a:p>
          <a:p>
            <a:pPr indent="0" lvl="0" marL="0" rtl="0" algn="r">
              <a:lnSpc>
                <a:spcPct val="90000"/>
              </a:lnSpc>
              <a:spcBef>
                <a:spcPts val="0"/>
              </a:spcBef>
              <a:spcAft>
                <a:spcPts val="0"/>
              </a:spcAft>
              <a:buClr>
                <a:schemeClr val="dk1"/>
              </a:buClr>
              <a:buSzPts val="1100"/>
              <a:buFont typeface="Arial"/>
              <a:buNone/>
            </a:pPr>
            <a:r>
              <a:rPr lang="nl-BE" sz="1422"/>
              <a:t>Vermindering van spierverlies en een algemeen gevoel van ontspanning en energie.</a:t>
            </a:r>
            <a:endParaRPr sz="1422"/>
          </a:p>
        </p:txBody>
      </p:sp>
      <p:pic>
        <p:nvPicPr>
          <p:cNvPr id="369" name="Google Shape;369;g23a853370a6_5_133"/>
          <p:cNvPicPr preferRelativeResize="0"/>
          <p:nvPr/>
        </p:nvPicPr>
        <p:blipFill rotWithShape="1">
          <a:blip r:embed="rId6">
            <a:alphaModFix/>
          </a:blip>
          <a:srcRect b="0" l="0" r="0" t="0"/>
          <a:stretch/>
        </p:blipFill>
        <p:spPr>
          <a:xfrm>
            <a:off x="8589035" y="749100"/>
            <a:ext cx="621977" cy="826808"/>
          </a:xfrm>
          <a:prstGeom prst="rect">
            <a:avLst/>
          </a:prstGeom>
          <a:noFill/>
          <a:ln>
            <a:noFill/>
          </a:ln>
        </p:spPr>
      </p:pic>
      <p:sp>
        <p:nvSpPr>
          <p:cNvPr id="370" name="Google Shape;370;g23a853370a6_5_133"/>
          <p:cNvSpPr txBox="1"/>
          <p:nvPr>
            <p:ph type="title"/>
          </p:nvPr>
        </p:nvSpPr>
        <p:spPr>
          <a:xfrm>
            <a:off x="9266025" y="851625"/>
            <a:ext cx="1583400" cy="68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sz="2200">
                <a:solidFill>
                  <a:srgbClr val="B2191E"/>
                </a:solidFill>
              </a:rPr>
              <a:t>30-45 min.</a:t>
            </a:r>
            <a:endParaRPr sz="2200">
              <a:solidFill>
                <a:srgbClr val="B2191E"/>
              </a:solidFill>
            </a:endParaRPr>
          </a:p>
          <a:p>
            <a:pPr indent="0" lvl="0" marL="0" rtl="0" algn="l">
              <a:lnSpc>
                <a:spcPct val="90000"/>
              </a:lnSpc>
              <a:spcBef>
                <a:spcPts val="0"/>
              </a:spcBef>
              <a:spcAft>
                <a:spcPts val="0"/>
              </a:spcAft>
              <a:buClr>
                <a:schemeClr val="dk1"/>
              </a:buClr>
              <a:buSzPts val="4400"/>
              <a:buFont typeface="Century Schoolbook"/>
              <a:buNone/>
            </a:pPr>
            <a:r>
              <a:rPr lang="nl-BE" sz="1654">
                <a:solidFill>
                  <a:srgbClr val="B2191E"/>
                </a:solidFill>
              </a:rPr>
              <a:t>1-3x per week</a:t>
            </a:r>
            <a:endParaRPr sz="2755">
              <a:solidFill>
                <a:srgbClr val="B2191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6"/>
          <p:cNvPicPr preferRelativeResize="0"/>
          <p:nvPr/>
        </p:nvPicPr>
        <p:blipFill rotWithShape="1">
          <a:blip r:embed="rId3">
            <a:alphaModFix amt="5000"/>
          </a:blip>
          <a:srcRect b="0" l="0" r="0" t="0"/>
          <a:stretch/>
        </p:blipFill>
        <p:spPr>
          <a:xfrm flipH="1">
            <a:off x="2" y="2250000"/>
            <a:ext cx="12192000" cy="3673050"/>
          </a:xfrm>
          <a:prstGeom prst="rect">
            <a:avLst/>
          </a:prstGeom>
          <a:noFill/>
          <a:ln>
            <a:noFill/>
          </a:ln>
        </p:spPr>
      </p:pic>
      <p:sp>
        <p:nvSpPr>
          <p:cNvPr id="376" name="Google Shape;376;p6"/>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Wetenschappelijk bewijs</a:t>
            </a:r>
            <a:endParaRPr/>
          </a:p>
        </p:txBody>
      </p:sp>
      <p:sp>
        <p:nvSpPr>
          <p:cNvPr id="377" name="Google Shape;377;p6"/>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p>
            <a:pPr indent="-311150" lvl="0" marL="457200" rtl="0" algn="l">
              <a:lnSpc>
                <a:spcPct val="95000"/>
              </a:lnSpc>
              <a:spcBef>
                <a:spcPts val="0"/>
              </a:spcBef>
              <a:spcAft>
                <a:spcPts val="0"/>
              </a:spcAft>
              <a:buSzPts val="1300"/>
              <a:buChar char="•"/>
            </a:pPr>
            <a:r>
              <a:rPr lang="nl-BE" sz="1300"/>
              <a:t>Cardiovasculaire gezondheid verbetert</a:t>
            </a:r>
            <a:endParaRPr sz="1300"/>
          </a:p>
          <a:p>
            <a:pPr indent="-311150" lvl="1" marL="914400" rtl="0" algn="l">
              <a:lnSpc>
                <a:spcPct val="95000"/>
              </a:lnSpc>
              <a:spcBef>
                <a:spcPts val="0"/>
              </a:spcBef>
              <a:spcAft>
                <a:spcPts val="0"/>
              </a:spcAft>
              <a:buSzPts val="1300"/>
              <a:buChar char="●"/>
            </a:pPr>
            <a:r>
              <a:rPr lang="nl-BE" sz="1300"/>
              <a:t>Verbeterde doorbloeding</a:t>
            </a:r>
            <a:endParaRPr sz="1300"/>
          </a:p>
          <a:p>
            <a:pPr indent="-311150" lvl="1" marL="914400" rtl="0" algn="l">
              <a:lnSpc>
                <a:spcPct val="95000"/>
              </a:lnSpc>
              <a:spcBef>
                <a:spcPts val="0"/>
              </a:spcBef>
              <a:spcAft>
                <a:spcPts val="0"/>
              </a:spcAft>
              <a:buSzPts val="1300"/>
              <a:buChar char="●"/>
            </a:pPr>
            <a:r>
              <a:rPr lang="nl-BE" sz="1300"/>
              <a:t>Verlaging van de bloeddruk</a:t>
            </a:r>
            <a:br>
              <a:rPr lang="nl-BE" sz="1300"/>
            </a:br>
            <a:endParaRPr sz="1300"/>
          </a:p>
          <a:p>
            <a:pPr indent="-311150" lvl="0" marL="457200" rtl="0" algn="l">
              <a:lnSpc>
                <a:spcPct val="95000"/>
              </a:lnSpc>
              <a:spcBef>
                <a:spcPts val="0"/>
              </a:spcBef>
              <a:spcAft>
                <a:spcPts val="0"/>
              </a:spcAft>
              <a:buSzPts val="1300"/>
              <a:buChar char="•"/>
            </a:pPr>
            <a:r>
              <a:rPr lang="nl-BE" sz="1300"/>
              <a:t>Cardiovasculaire conditie verbetert als je innerlijke temperatuur significant stijgt</a:t>
            </a:r>
            <a:endParaRPr sz="1300"/>
          </a:p>
          <a:p>
            <a:pPr indent="0" lvl="0" marL="457200" rtl="0" algn="l">
              <a:lnSpc>
                <a:spcPct val="95000"/>
              </a:lnSpc>
              <a:spcBef>
                <a:spcPts val="0"/>
              </a:spcBef>
              <a:spcAft>
                <a:spcPts val="0"/>
              </a:spcAft>
              <a:buSzPts val="1440"/>
              <a:buNone/>
            </a:pPr>
            <a:r>
              <a:t/>
            </a:r>
            <a:endParaRPr sz="1300"/>
          </a:p>
          <a:p>
            <a:pPr indent="-311150" lvl="0" marL="457200" rtl="0" algn="l">
              <a:lnSpc>
                <a:spcPct val="95000"/>
              </a:lnSpc>
              <a:spcBef>
                <a:spcPts val="0"/>
              </a:spcBef>
              <a:spcAft>
                <a:spcPts val="0"/>
              </a:spcAft>
              <a:buSzPts val="1300"/>
              <a:buChar char="•"/>
            </a:pPr>
            <a:r>
              <a:rPr lang="nl-BE" sz="1300"/>
              <a:t>Via je zweet worden toxische stoffen zoals zware metalen en pesticiden gemakkelijker verwijderd</a:t>
            </a:r>
            <a:br>
              <a:rPr lang="nl-BE" sz="1300"/>
            </a:br>
            <a:endParaRPr sz="1300"/>
          </a:p>
          <a:p>
            <a:pPr indent="-311150" lvl="0" marL="457200" rtl="0" algn="l">
              <a:lnSpc>
                <a:spcPct val="95000"/>
              </a:lnSpc>
              <a:spcBef>
                <a:spcPts val="0"/>
              </a:spcBef>
              <a:spcAft>
                <a:spcPts val="0"/>
              </a:spcAft>
              <a:buSzPts val="1300"/>
              <a:buChar char="•"/>
            </a:pPr>
            <a:r>
              <a:rPr lang="nl-BE" sz="1300"/>
              <a:t>Je huid maakt collageen aan en wordt elastischer</a:t>
            </a:r>
            <a:br>
              <a:rPr lang="nl-BE" sz="1300"/>
            </a:br>
            <a:endParaRPr sz="1300"/>
          </a:p>
          <a:p>
            <a:pPr indent="-311150" lvl="0" marL="457200" rtl="0" algn="l">
              <a:lnSpc>
                <a:spcPct val="95000"/>
              </a:lnSpc>
              <a:spcBef>
                <a:spcPts val="0"/>
              </a:spcBef>
              <a:spcAft>
                <a:spcPts val="0"/>
              </a:spcAft>
              <a:buSzPts val="1300"/>
              <a:buChar char="•"/>
            </a:pPr>
            <a:r>
              <a:rPr lang="nl-BE" sz="1300"/>
              <a:t>Verlichting van spier- en gewrichtspijn</a:t>
            </a:r>
            <a:br>
              <a:rPr lang="nl-BE" sz="1300"/>
            </a:br>
            <a:endParaRPr sz="1300"/>
          </a:p>
          <a:p>
            <a:pPr indent="-311150" lvl="0" marL="457200" rtl="0" algn="l">
              <a:lnSpc>
                <a:spcPct val="95000"/>
              </a:lnSpc>
              <a:spcBef>
                <a:spcPts val="0"/>
              </a:spcBef>
              <a:spcAft>
                <a:spcPts val="0"/>
              </a:spcAft>
              <a:buSzPts val="1300"/>
              <a:buChar char="•"/>
            </a:pPr>
            <a:r>
              <a:rPr lang="nl-BE" sz="1300"/>
              <a:t>Vermindering van allergie</a:t>
            </a:r>
            <a:endParaRPr sz="1300"/>
          </a:p>
        </p:txBody>
      </p:sp>
      <p:sp>
        <p:nvSpPr>
          <p:cNvPr id="378" name="Google Shape;378;p6"/>
          <p:cNvSpPr txBox="1"/>
          <p:nvPr>
            <p:ph idx="12" type="sldNum"/>
          </p:nvPr>
        </p:nvSpPr>
        <p:spPr>
          <a:xfrm>
            <a:off x="11706225" y="619917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379" name="Google Shape;379;p6"/>
          <p:cNvPicPr preferRelativeResize="0"/>
          <p:nvPr/>
        </p:nvPicPr>
        <p:blipFill rotWithShape="1">
          <a:blip r:embed="rId4">
            <a:alphaModFix amt="10000"/>
          </a:blip>
          <a:srcRect b="0" l="0" r="0" t="0"/>
          <a:stretch/>
        </p:blipFill>
        <p:spPr>
          <a:xfrm>
            <a:off x="7729500" y="2400301"/>
            <a:ext cx="1904750" cy="3676652"/>
          </a:xfrm>
          <a:prstGeom prst="rect">
            <a:avLst/>
          </a:prstGeom>
          <a:noFill/>
          <a:ln>
            <a:noFill/>
          </a:ln>
        </p:spPr>
      </p:pic>
      <p:pic>
        <p:nvPicPr>
          <p:cNvPr id="380" name="Google Shape;380;p6"/>
          <p:cNvPicPr preferRelativeResize="0"/>
          <p:nvPr/>
        </p:nvPicPr>
        <p:blipFill rotWithShape="1">
          <a:blip r:embed="rId5">
            <a:alphaModFix/>
          </a:blip>
          <a:srcRect b="0" l="0" r="0" t="0"/>
          <a:stretch/>
        </p:blipFill>
        <p:spPr>
          <a:xfrm>
            <a:off x="8394958" y="3067050"/>
            <a:ext cx="573827" cy="718351"/>
          </a:xfrm>
          <a:prstGeom prst="rect">
            <a:avLst/>
          </a:prstGeom>
          <a:noFill/>
          <a:ln>
            <a:noFill/>
          </a:ln>
        </p:spPr>
      </p:pic>
      <p:sp>
        <p:nvSpPr>
          <p:cNvPr id="381" name="Google Shape;381;p6"/>
          <p:cNvSpPr txBox="1"/>
          <p:nvPr>
            <p:ph idx="1" type="body"/>
          </p:nvPr>
        </p:nvSpPr>
        <p:spPr>
          <a:xfrm>
            <a:off x="9501400" y="5615925"/>
            <a:ext cx="2205000" cy="1242300"/>
          </a:xfrm>
          <a:prstGeom prst="rect">
            <a:avLst/>
          </a:prstGeom>
          <a:solidFill>
            <a:srgbClr val="B2191E">
              <a:alpha val="9803"/>
            </a:srgbClr>
          </a:solidFill>
          <a:ln>
            <a:noFill/>
          </a:ln>
        </p:spPr>
        <p:txBody>
          <a:bodyPr anchorCtr="0" anchor="ctr" bIns="45700" lIns="91425" spcFirstLastPara="1" rIns="91425" wrap="square" tIns="45700">
            <a:normAutofit/>
          </a:bodyPr>
          <a:lstStyle/>
          <a:p>
            <a:pPr indent="0" lvl="0" marL="0" rtl="0" algn="r">
              <a:lnSpc>
                <a:spcPct val="85000"/>
              </a:lnSpc>
              <a:spcBef>
                <a:spcPts val="0"/>
              </a:spcBef>
              <a:spcAft>
                <a:spcPts val="0"/>
              </a:spcAft>
              <a:buSzPts val="1440"/>
              <a:buNone/>
            </a:pPr>
            <a:r>
              <a:rPr lang="nl-BE" sz="1300">
                <a:solidFill>
                  <a:srgbClr val="374768"/>
                </a:solidFill>
                <a:latin typeface="Raleway SemiBold"/>
                <a:ea typeface="Raleway SemiBold"/>
                <a:cs typeface="Raleway SemiBold"/>
                <a:sym typeface="Raleway SemiBold"/>
              </a:rPr>
              <a:t>Whitepaper te vinden op dealerplatform</a:t>
            </a:r>
            <a:endParaRPr sz="1300">
              <a:solidFill>
                <a:srgbClr val="374768"/>
              </a:solidFill>
              <a:latin typeface="Raleway SemiBold"/>
              <a:ea typeface="Raleway SemiBold"/>
              <a:cs typeface="Raleway SemiBold"/>
              <a:sym typeface="Raleway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g23a853370a6_3_5"/>
          <p:cNvPicPr preferRelativeResize="0"/>
          <p:nvPr/>
        </p:nvPicPr>
        <p:blipFill rotWithShape="1">
          <a:blip r:embed="rId3">
            <a:alphaModFix/>
          </a:blip>
          <a:srcRect b="0" l="3945" r="959" t="960"/>
          <a:stretch/>
        </p:blipFill>
        <p:spPr>
          <a:xfrm>
            <a:off x="0" y="0"/>
            <a:ext cx="11706225" cy="6858000"/>
          </a:xfrm>
          <a:prstGeom prst="rect">
            <a:avLst/>
          </a:prstGeom>
          <a:noFill/>
          <a:ln>
            <a:noFill/>
          </a:ln>
        </p:spPr>
      </p:pic>
      <p:sp>
        <p:nvSpPr>
          <p:cNvPr id="388" name="Google Shape;388;g23a853370a6_3_5"/>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1400"/>
              </a:spcBef>
              <a:spcAft>
                <a:spcPts val="0"/>
              </a:spcAft>
              <a:buSzPts val="1440"/>
              <a:buNone/>
            </a:pPr>
            <a:r>
              <a:t/>
            </a:r>
            <a:endParaRPr/>
          </a:p>
        </p:txBody>
      </p:sp>
      <p:sp>
        <p:nvSpPr>
          <p:cNvPr id="389" name="Google Shape;389;g23a853370a6_3_5"/>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sp>
        <p:nvSpPr>
          <p:cNvPr id="390" name="Google Shape;390;g23a853370a6_3_5"/>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t/>
            </a:r>
            <a:endParaRPr/>
          </a:p>
        </p:txBody>
      </p:sp>
      <p:sp>
        <p:nvSpPr>
          <p:cNvPr id="391" name="Google Shape;391;g23a853370a6_3_5"/>
          <p:cNvSpPr txBox="1"/>
          <p:nvPr>
            <p:ph type="title"/>
          </p:nvPr>
        </p:nvSpPr>
        <p:spPr>
          <a:xfrm>
            <a:off x="785850" y="4696275"/>
            <a:ext cx="10620300" cy="998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Schoolbook"/>
              <a:buNone/>
            </a:pPr>
            <a:r>
              <a:rPr lang="nl-BE">
                <a:solidFill>
                  <a:schemeClr val="lt1"/>
                </a:solidFill>
              </a:rPr>
              <a:t>Waarom een Health Mate?</a:t>
            </a:r>
            <a:endParaRPr>
              <a:solidFill>
                <a:schemeClr val="lt1"/>
              </a:solidFill>
            </a:endParaRPr>
          </a:p>
        </p:txBody>
      </p:sp>
      <p:pic>
        <p:nvPicPr>
          <p:cNvPr id="392" name="Google Shape;392;g23a853370a6_3_5"/>
          <p:cNvPicPr preferRelativeResize="0"/>
          <p:nvPr/>
        </p:nvPicPr>
        <p:blipFill rotWithShape="1">
          <a:blip r:embed="rId4">
            <a:alphaModFix amt="50000"/>
          </a:blip>
          <a:srcRect b="42836" l="0" r="0" t="0"/>
          <a:stretch/>
        </p:blipFill>
        <p:spPr>
          <a:xfrm>
            <a:off x="2917575" y="3370200"/>
            <a:ext cx="5864648" cy="3352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7"/>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Health Mate samengevat</a:t>
            </a:r>
            <a:endParaRPr/>
          </a:p>
        </p:txBody>
      </p:sp>
      <p:sp>
        <p:nvSpPr>
          <p:cNvPr id="398" name="Google Shape;398;p27"/>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280"/>
              <a:buNone/>
            </a:pPr>
            <a:r>
              <a:rPr lang="nl-BE" sz="1600"/>
              <a:t>Er zijn veel infrarood sauna’s maar: </a:t>
            </a:r>
            <a:endParaRPr/>
          </a:p>
          <a:p>
            <a:pPr indent="0" lvl="0" marL="0" rtl="0" algn="l">
              <a:lnSpc>
                <a:spcPct val="95000"/>
              </a:lnSpc>
              <a:spcBef>
                <a:spcPts val="1600"/>
              </a:spcBef>
              <a:spcAft>
                <a:spcPts val="0"/>
              </a:spcAft>
              <a:buSzPts val="1280"/>
              <a:buNone/>
            </a:pPr>
            <a:r>
              <a:rPr lang="nl-BE" sz="1600"/>
              <a:t>Health Mate is dé therapeutische infraroodsauna</a:t>
            </a:r>
            <a:endParaRPr sz="1600"/>
          </a:p>
          <a:p>
            <a:pPr indent="-182880" lvl="0" marL="182880" rtl="0" algn="l">
              <a:lnSpc>
                <a:spcPct val="95000"/>
              </a:lnSpc>
              <a:spcBef>
                <a:spcPts val="1600"/>
              </a:spcBef>
              <a:spcAft>
                <a:spcPts val="0"/>
              </a:spcAft>
              <a:buSzPts val="1280"/>
              <a:buChar char="•"/>
            </a:pPr>
            <a:r>
              <a:rPr lang="nl-BE" sz="1600"/>
              <a:t>Gepatenteerde unieke Tecoloy elementen</a:t>
            </a:r>
            <a:endParaRPr/>
          </a:p>
          <a:p>
            <a:pPr indent="-182880" lvl="0" marL="182880" rtl="0" algn="l">
              <a:lnSpc>
                <a:spcPct val="95000"/>
              </a:lnSpc>
              <a:spcBef>
                <a:spcPts val="1600"/>
              </a:spcBef>
              <a:spcAft>
                <a:spcPts val="0"/>
              </a:spcAft>
              <a:buSzPts val="1280"/>
              <a:buChar char="•"/>
            </a:pPr>
            <a:r>
              <a:rPr lang="nl-BE" sz="1600"/>
              <a:t>Laag elektromagnetisch veld</a:t>
            </a:r>
            <a:endParaRPr/>
          </a:p>
          <a:p>
            <a:pPr indent="-182880" lvl="0" marL="182880" rtl="0" algn="l">
              <a:lnSpc>
                <a:spcPct val="95000"/>
              </a:lnSpc>
              <a:spcBef>
                <a:spcPts val="1600"/>
              </a:spcBef>
              <a:spcAft>
                <a:spcPts val="0"/>
              </a:spcAft>
              <a:buSzPts val="1280"/>
              <a:buChar char="•"/>
            </a:pPr>
            <a:r>
              <a:rPr lang="nl-BE" sz="1600"/>
              <a:t>Lage energieconsumptie</a:t>
            </a:r>
            <a:endParaRPr/>
          </a:p>
          <a:p>
            <a:pPr indent="-182880" lvl="0" marL="182880" rtl="0" algn="l">
              <a:lnSpc>
                <a:spcPct val="95000"/>
              </a:lnSpc>
              <a:spcBef>
                <a:spcPts val="1600"/>
              </a:spcBef>
              <a:spcAft>
                <a:spcPts val="0"/>
              </a:spcAft>
              <a:buSzPts val="1280"/>
              <a:buChar char="•"/>
            </a:pPr>
            <a:r>
              <a:rPr lang="nl-BE" sz="1600"/>
              <a:t>Levenslange garantie</a:t>
            </a:r>
            <a:endParaRPr/>
          </a:p>
          <a:p>
            <a:pPr indent="-182880" lvl="0" marL="182880" rtl="0" algn="l">
              <a:lnSpc>
                <a:spcPct val="95000"/>
              </a:lnSpc>
              <a:spcBef>
                <a:spcPts val="1600"/>
              </a:spcBef>
              <a:spcAft>
                <a:spcPts val="0"/>
              </a:spcAft>
              <a:buSzPts val="1280"/>
              <a:buChar char="•"/>
            </a:pPr>
            <a:r>
              <a:rPr lang="nl-BE" sz="1600"/>
              <a:t>All-in prijs</a:t>
            </a:r>
            <a:endParaRPr sz="1600"/>
          </a:p>
        </p:txBody>
      </p:sp>
      <p:sp>
        <p:nvSpPr>
          <p:cNvPr id="399" name="Google Shape;399;p27"/>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400" name="Google Shape;400;p27"/>
          <p:cNvPicPr preferRelativeResize="0"/>
          <p:nvPr/>
        </p:nvPicPr>
        <p:blipFill rotWithShape="1">
          <a:blip r:embed="rId3">
            <a:alphaModFix/>
          </a:blip>
          <a:srcRect b="0" l="37784" r="16394" t="0"/>
          <a:stretch/>
        </p:blipFill>
        <p:spPr>
          <a:xfrm>
            <a:off x="6119825" y="0"/>
            <a:ext cx="5586401" cy="6857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540000" y="450000"/>
            <a:ext cx="58989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Health Mate</a:t>
            </a:r>
            <a:r>
              <a:rPr baseline="30000" lang="nl-BE"/>
              <a:t>®</a:t>
            </a:r>
            <a:br>
              <a:rPr lang="nl-BE" sz="2200"/>
            </a:br>
            <a:r>
              <a:rPr lang="nl-BE" sz="2200"/>
              <a:t>De therapeutische infraroodsauna</a:t>
            </a:r>
            <a:endParaRPr sz="2200"/>
          </a:p>
        </p:txBody>
      </p:sp>
      <p:sp>
        <p:nvSpPr>
          <p:cNvPr id="70" name="Google Shape;70;p3"/>
          <p:cNvSpPr/>
          <p:nvPr/>
        </p:nvSpPr>
        <p:spPr>
          <a:xfrm>
            <a:off x="540000" y="1828925"/>
            <a:ext cx="5271600" cy="45795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600"/>
              <a:buFont typeface="Arial"/>
              <a:buNone/>
            </a:pPr>
            <a:r>
              <a:rPr b="0" i="0" lang="nl-BE" sz="1200" u="none" cap="none" strike="noStrike">
                <a:solidFill>
                  <a:srgbClr val="374768"/>
                </a:solidFill>
                <a:latin typeface="Raleway Medium"/>
                <a:ea typeface="Raleway Medium"/>
                <a:cs typeface="Raleway Medium"/>
                <a:sym typeface="Raleway Medium"/>
              </a:rPr>
              <a:t>Health Mate focust op het therapeutische effect en kwaliteit</a:t>
            </a:r>
            <a:endParaRPr b="0" i="0" sz="1200" u="none" cap="none" strike="noStrike">
              <a:solidFill>
                <a:srgbClr val="374768"/>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rgbClr val="000000"/>
              </a:buClr>
              <a:buSzPts val="1600"/>
              <a:buFont typeface="Arial"/>
              <a:buNone/>
            </a:pPr>
            <a:r>
              <a:t/>
            </a:r>
            <a:endParaRPr b="0" i="0" sz="1100" u="none" cap="none" strike="noStrike">
              <a:solidFill>
                <a:schemeClr val="dk1"/>
              </a:solidFill>
              <a:latin typeface="Raleway ExtraLight"/>
              <a:ea typeface="Raleway ExtraLight"/>
              <a:cs typeface="Raleway ExtraLight"/>
              <a:sym typeface="Raleway ExtraLight"/>
            </a:endParaRPr>
          </a:p>
          <a:p>
            <a:pPr indent="-254000" lvl="0" marL="2857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Tecoloy elementen</a:t>
            </a:r>
            <a:endParaRPr b="0" i="0" sz="1100" u="none" cap="none" strike="noStrike">
              <a:solidFill>
                <a:schemeClr val="dk1"/>
              </a:solidFill>
              <a:latin typeface="Raleway ExtraLight"/>
              <a:ea typeface="Raleway ExtraLight"/>
              <a:cs typeface="Raleway ExtraLight"/>
              <a:sym typeface="Raleway ExtraLight"/>
            </a:endParaRPr>
          </a:p>
          <a:p>
            <a:pPr indent="-254000" lvl="1" marL="7429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Lange golf infrarood</a:t>
            </a:r>
            <a:endParaRPr b="0" i="0" sz="1100" u="none" cap="none" strike="noStrike">
              <a:solidFill>
                <a:schemeClr val="dk1"/>
              </a:solidFill>
              <a:latin typeface="Raleway ExtraLight"/>
              <a:ea typeface="Raleway ExtraLight"/>
              <a:cs typeface="Raleway ExtraLight"/>
              <a:sym typeface="Raleway ExtraLight"/>
            </a:endParaRPr>
          </a:p>
          <a:p>
            <a:pPr indent="-254000" lvl="1" marL="7429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Lage EMF</a:t>
            </a:r>
            <a:endParaRPr b="0" i="0" sz="1100" u="none" cap="none" strike="noStrike">
              <a:solidFill>
                <a:schemeClr val="dk1"/>
              </a:solidFill>
              <a:latin typeface="Raleway ExtraLight"/>
              <a:ea typeface="Raleway ExtraLight"/>
              <a:cs typeface="Raleway ExtraLight"/>
              <a:sym typeface="Raleway ExtraLight"/>
            </a:endParaRPr>
          </a:p>
          <a:p>
            <a:pPr indent="-254000" lvl="1" marL="7429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Laag energieverbruik</a:t>
            </a:r>
            <a:endParaRPr b="0" i="0" sz="1100" u="none" cap="none" strike="noStrike">
              <a:solidFill>
                <a:schemeClr val="dk1"/>
              </a:solidFill>
              <a:latin typeface="Raleway ExtraLight"/>
              <a:ea typeface="Raleway ExtraLight"/>
              <a:cs typeface="Raleway ExtraLight"/>
              <a:sym typeface="Raleway ExtraLight"/>
            </a:endParaRPr>
          </a:p>
          <a:p>
            <a:pPr indent="-254000" lvl="1" marL="7429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Geen risico op interne brandwonden</a:t>
            </a:r>
            <a:endParaRPr b="0" i="0" sz="1100" u="none" cap="none" strike="noStrike">
              <a:solidFill>
                <a:schemeClr val="dk1"/>
              </a:solidFill>
              <a:latin typeface="Raleway ExtraLight"/>
              <a:ea typeface="Raleway ExtraLight"/>
              <a:cs typeface="Raleway ExtraLight"/>
              <a:sym typeface="Raleway ExtraLight"/>
            </a:endParaRPr>
          </a:p>
          <a:p>
            <a:pPr indent="-184150" lvl="0" marL="285750" marR="0" rtl="0" algn="l">
              <a:lnSpc>
                <a:spcPct val="115000"/>
              </a:lnSpc>
              <a:spcBef>
                <a:spcPts val="0"/>
              </a:spcBef>
              <a:spcAft>
                <a:spcPts val="0"/>
              </a:spcAft>
              <a:buClr>
                <a:schemeClr val="dk1"/>
              </a:buClr>
              <a:buSzPts val="1200"/>
              <a:buFont typeface="Raleway ExtraLight"/>
              <a:buNone/>
            </a:pPr>
            <a:r>
              <a:t/>
            </a:r>
            <a:endParaRPr b="0" i="0" sz="1100" u="none" cap="none" strike="noStrike">
              <a:solidFill>
                <a:schemeClr val="dk1"/>
              </a:solidFill>
              <a:latin typeface="Raleway ExtraLight"/>
              <a:ea typeface="Raleway ExtraLight"/>
              <a:cs typeface="Raleway ExtraLight"/>
              <a:sym typeface="Raleway ExtraLight"/>
            </a:endParaRPr>
          </a:p>
          <a:p>
            <a:pPr indent="-254000" lvl="0" marL="2857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Kwalitatief hout</a:t>
            </a:r>
            <a:endParaRPr b="0" i="0" sz="1100" u="none" cap="none" strike="noStrike">
              <a:solidFill>
                <a:schemeClr val="dk1"/>
              </a:solidFill>
              <a:latin typeface="Raleway ExtraLight"/>
              <a:ea typeface="Raleway ExtraLight"/>
              <a:cs typeface="Raleway ExtraLight"/>
              <a:sym typeface="Raleway ExtraLight"/>
            </a:endParaRPr>
          </a:p>
          <a:p>
            <a:pPr indent="-254000" lvl="1" marL="7429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90+% IR reflectie</a:t>
            </a:r>
            <a:endParaRPr b="0" i="0" sz="1100" u="none" cap="none" strike="noStrike">
              <a:solidFill>
                <a:schemeClr val="dk1"/>
              </a:solidFill>
              <a:latin typeface="Raleway ExtraLight"/>
              <a:ea typeface="Raleway ExtraLight"/>
              <a:cs typeface="Raleway ExtraLight"/>
              <a:sym typeface="Raleway ExtraLight"/>
            </a:endParaRPr>
          </a:p>
          <a:p>
            <a:pPr indent="-254000" lvl="1" marL="7429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Water resistentie</a:t>
            </a:r>
            <a:endParaRPr b="0" i="0" sz="1100" u="none" cap="none" strike="noStrike">
              <a:solidFill>
                <a:schemeClr val="dk1"/>
              </a:solidFill>
              <a:latin typeface="Raleway ExtraLight"/>
              <a:ea typeface="Raleway ExtraLight"/>
              <a:cs typeface="Raleway ExtraLight"/>
              <a:sym typeface="Raleway ExtraLight"/>
            </a:endParaRPr>
          </a:p>
          <a:p>
            <a:pPr indent="-254000" lvl="1" marL="7429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Schimmel resistentie</a:t>
            </a:r>
            <a:endParaRPr b="0" i="0" sz="1100" u="none" cap="none" strike="noStrike">
              <a:solidFill>
                <a:schemeClr val="dk1"/>
              </a:solidFill>
              <a:latin typeface="Raleway ExtraLight"/>
              <a:ea typeface="Raleway ExtraLight"/>
              <a:cs typeface="Raleway ExtraLight"/>
              <a:sym typeface="Raleway ExtraLight"/>
            </a:endParaRPr>
          </a:p>
          <a:p>
            <a:pPr indent="-184150" lvl="0" marL="285750" marR="0" rtl="0" algn="l">
              <a:lnSpc>
                <a:spcPct val="115000"/>
              </a:lnSpc>
              <a:spcBef>
                <a:spcPts val="0"/>
              </a:spcBef>
              <a:spcAft>
                <a:spcPts val="0"/>
              </a:spcAft>
              <a:buClr>
                <a:schemeClr val="dk1"/>
              </a:buClr>
              <a:buSzPts val="1200"/>
              <a:buFont typeface="Raleway ExtraLight"/>
              <a:buNone/>
            </a:pPr>
            <a:r>
              <a:t/>
            </a:r>
            <a:endParaRPr b="0" i="0" sz="1100" u="none" cap="none" strike="noStrike">
              <a:solidFill>
                <a:schemeClr val="dk1"/>
              </a:solidFill>
              <a:latin typeface="Raleway ExtraLight"/>
              <a:ea typeface="Raleway ExtraLight"/>
              <a:cs typeface="Raleway ExtraLight"/>
              <a:sym typeface="Raleway ExtraLight"/>
            </a:endParaRPr>
          </a:p>
          <a:p>
            <a:pPr indent="-254000" lvl="0" marL="2857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Een minimum aan glas zodat warmte en infrarood binnen blijft</a:t>
            </a:r>
            <a:endParaRPr b="0" i="0" sz="1100" u="none" cap="none" strike="noStrike">
              <a:solidFill>
                <a:schemeClr val="dk1"/>
              </a:solidFill>
              <a:latin typeface="Raleway ExtraLight"/>
              <a:ea typeface="Raleway ExtraLight"/>
              <a:cs typeface="Raleway ExtraLight"/>
              <a:sym typeface="Raleway ExtraLight"/>
            </a:endParaRPr>
          </a:p>
          <a:p>
            <a:pPr indent="-184150" lvl="0" marL="285750" marR="0" rtl="0" algn="l">
              <a:lnSpc>
                <a:spcPct val="115000"/>
              </a:lnSpc>
              <a:spcBef>
                <a:spcPts val="0"/>
              </a:spcBef>
              <a:spcAft>
                <a:spcPts val="0"/>
              </a:spcAft>
              <a:buClr>
                <a:schemeClr val="dk1"/>
              </a:buClr>
              <a:buSzPts val="1200"/>
              <a:buFont typeface="Raleway ExtraLight"/>
              <a:buNone/>
            </a:pPr>
            <a:r>
              <a:t/>
            </a:r>
            <a:endParaRPr b="0" i="0" sz="1100" u="none" cap="none" strike="noStrike">
              <a:solidFill>
                <a:schemeClr val="dk1"/>
              </a:solidFill>
              <a:latin typeface="Raleway ExtraLight"/>
              <a:ea typeface="Raleway ExtraLight"/>
              <a:cs typeface="Raleway ExtraLight"/>
              <a:sym typeface="Raleway ExtraLight"/>
            </a:endParaRPr>
          </a:p>
          <a:p>
            <a:pPr indent="-254000" lvl="0" marL="285750" marR="0" rtl="0" algn="l">
              <a:lnSpc>
                <a:spcPct val="115000"/>
              </a:lnSpc>
              <a:spcBef>
                <a:spcPts val="0"/>
              </a:spcBef>
              <a:spcAft>
                <a:spcPts val="0"/>
              </a:spcAft>
              <a:buClr>
                <a:schemeClr val="dk1"/>
              </a:buClr>
              <a:buSzPts val="1100"/>
              <a:buFont typeface="Raleway ExtraLight"/>
              <a:buChar char="•"/>
            </a:pPr>
            <a:r>
              <a:rPr b="0" i="0" lang="nl-BE" sz="1100" u="none" cap="none" strike="noStrike">
                <a:solidFill>
                  <a:schemeClr val="dk1"/>
                </a:solidFill>
                <a:latin typeface="Raleway ExtraLight"/>
                <a:ea typeface="Raleway ExtraLight"/>
                <a:cs typeface="Raleway ExtraLight"/>
                <a:sym typeface="Raleway ExtraLight"/>
              </a:rPr>
              <a:t>Kleur LED lamp</a:t>
            </a:r>
            <a:endParaRPr b="0" i="0" sz="1100" u="none" cap="none" strike="noStrike">
              <a:solidFill>
                <a:schemeClr val="dk1"/>
              </a:solidFill>
              <a:latin typeface="Raleway ExtraLight"/>
              <a:ea typeface="Raleway ExtraLight"/>
              <a:cs typeface="Raleway ExtraLight"/>
              <a:sym typeface="Raleway ExtraLight"/>
            </a:endParaRPr>
          </a:p>
        </p:txBody>
      </p:sp>
      <p:sp>
        <p:nvSpPr>
          <p:cNvPr id="71" name="Google Shape;71;p3"/>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3600"/>
              <a:buNone/>
            </a:pPr>
            <a:fld id="{00000000-1234-1234-1234-123412341234}" type="slidenum">
              <a:rPr lang="nl-BE" sz="2400"/>
              <a:t>‹#›</a:t>
            </a:fld>
            <a:endParaRPr sz="2400"/>
          </a:p>
        </p:txBody>
      </p:sp>
      <p:pic>
        <p:nvPicPr>
          <p:cNvPr id="72" name="Google Shape;72;p3"/>
          <p:cNvPicPr preferRelativeResize="0"/>
          <p:nvPr/>
        </p:nvPicPr>
        <p:blipFill rotWithShape="1">
          <a:blip r:embed="rId3">
            <a:alphaModFix/>
          </a:blip>
          <a:srcRect b="0" l="3921" r="39957" t="0"/>
          <a:stretch/>
        </p:blipFill>
        <p:spPr>
          <a:xfrm>
            <a:off x="6120000" y="0"/>
            <a:ext cx="5586227"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32f45ad9e4_1_13"/>
          <p:cNvSpPr txBox="1"/>
          <p:nvPr>
            <p:ph type="title"/>
          </p:nvPr>
        </p:nvSpPr>
        <p:spPr>
          <a:xfrm>
            <a:off x="540000" y="450000"/>
            <a:ext cx="10620000" cy="99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lang="nl-BE"/>
              <a:t>Health Mate samengevat</a:t>
            </a:r>
            <a:endParaRPr/>
          </a:p>
        </p:txBody>
      </p:sp>
      <p:sp>
        <p:nvSpPr>
          <p:cNvPr id="407" name="Google Shape;407;g232f45ad9e4_1_13"/>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235"/>
              <a:buNone/>
            </a:pPr>
            <a:fld id="{00000000-1234-1234-1234-123412341234}" type="slidenum">
              <a:rPr lang="nl-BE"/>
              <a:t>‹#›</a:t>
            </a:fld>
            <a:endParaRPr/>
          </a:p>
        </p:txBody>
      </p:sp>
      <p:pic>
        <p:nvPicPr>
          <p:cNvPr id="408" name="Google Shape;408;g232f45ad9e4_1_13"/>
          <p:cNvPicPr preferRelativeResize="0"/>
          <p:nvPr/>
        </p:nvPicPr>
        <p:blipFill rotWithShape="1">
          <a:blip r:embed="rId3">
            <a:alphaModFix/>
          </a:blip>
          <a:srcRect b="0" l="0" r="0" t="0"/>
          <a:stretch/>
        </p:blipFill>
        <p:spPr>
          <a:xfrm>
            <a:off x="4953287" y="4130259"/>
            <a:ext cx="1880274" cy="1880305"/>
          </a:xfrm>
          <a:prstGeom prst="rect">
            <a:avLst/>
          </a:prstGeom>
          <a:noFill/>
          <a:ln>
            <a:noFill/>
          </a:ln>
        </p:spPr>
      </p:pic>
      <p:pic>
        <p:nvPicPr>
          <p:cNvPr id="409" name="Google Shape;409;g232f45ad9e4_1_13"/>
          <p:cNvPicPr preferRelativeResize="0"/>
          <p:nvPr/>
        </p:nvPicPr>
        <p:blipFill rotWithShape="1">
          <a:blip r:embed="rId4">
            <a:alphaModFix/>
          </a:blip>
          <a:srcRect b="0" l="0" r="0" t="0"/>
          <a:stretch/>
        </p:blipFill>
        <p:spPr>
          <a:xfrm>
            <a:off x="4953275" y="2250000"/>
            <a:ext cx="1880269" cy="1880279"/>
          </a:xfrm>
          <a:prstGeom prst="rect">
            <a:avLst/>
          </a:prstGeom>
          <a:noFill/>
          <a:ln>
            <a:noFill/>
          </a:ln>
        </p:spPr>
      </p:pic>
      <p:pic>
        <p:nvPicPr>
          <p:cNvPr id="410" name="Google Shape;410;g232f45ad9e4_1_13"/>
          <p:cNvPicPr preferRelativeResize="0"/>
          <p:nvPr/>
        </p:nvPicPr>
        <p:blipFill rotWithShape="1">
          <a:blip r:embed="rId5">
            <a:alphaModFix/>
          </a:blip>
          <a:srcRect b="0" l="0" r="0" t="0"/>
          <a:stretch/>
        </p:blipFill>
        <p:spPr>
          <a:xfrm>
            <a:off x="2537113" y="4130275"/>
            <a:ext cx="1880269" cy="1880279"/>
          </a:xfrm>
          <a:prstGeom prst="rect">
            <a:avLst/>
          </a:prstGeom>
          <a:noFill/>
          <a:ln>
            <a:noFill/>
          </a:ln>
        </p:spPr>
      </p:pic>
      <p:pic>
        <p:nvPicPr>
          <p:cNvPr id="411" name="Google Shape;411;g232f45ad9e4_1_13"/>
          <p:cNvPicPr preferRelativeResize="0"/>
          <p:nvPr/>
        </p:nvPicPr>
        <p:blipFill rotWithShape="1">
          <a:blip r:embed="rId6">
            <a:alphaModFix/>
          </a:blip>
          <a:srcRect b="0" l="0" r="0" t="0"/>
          <a:stretch/>
        </p:blipFill>
        <p:spPr>
          <a:xfrm>
            <a:off x="2537113" y="2250000"/>
            <a:ext cx="1880269" cy="1880279"/>
          </a:xfrm>
          <a:prstGeom prst="rect">
            <a:avLst/>
          </a:prstGeom>
          <a:noFill/>
          <a:ln>
            <a:noFill/>
          </a:ln>
        </p:spPr>
      </p:pic>
      <p:pic>
        <p:nvPicPr>
          <p:cNvPr id="412" name="Google Shape;412;g232f45ad9e4_1_13"/>
          <p:cNvPicPr preferRelativeResize="0"/>
          <p:nvPr/>
        </p:nvPicPr>
        <p:blipFill rotWithShape="1">
          <a:blip r:embed="rId7">
            <a:alphaModFix/>
          </a:blip>
          <a:srcRect b="0" l="0" r="0" t="0"/>
          <a:stretch/>
        </p:blipFill>
        <p:spPr>
          <a:xfrm>
            <a:off x="7369450" y="2249988"/>
            <a:ext cx="1880269" cy="1880279"/>
          </a:xfrm>
          <a:prstGeom prst="rect">
            <a:avLst/>
          </a:prstGeom>
          <a:noFill/>
          <a:ln>
            <a:noFill/>
          </a:ln>
        </p:spPr>
      </p:pic>
      <p:pic>
        <p:nvPicPr>
          <p:cNvPr id="413" name="Google Shape;413;g232f45ad9e4_1_13"/>
          <p:cNvPicPr preferRelativeResize="0"/>
          <p:nvPr/>
        </p:nvPicPr>
        <p:blipFill rotWithShape="1">
          <a:blip r:embed="rId8">
            <a:alphaModFix/>
          </a:blip>
          <a:srcRect b="0" l="0" r="0" t="0"/>
          <a:stretch/>
        </p:blipFill>
        <p:spPr>
          <a:xfrm>
            <a:off x="7369450" y="4130275"/>
            <a:ext cx="1880269" cy="18802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540000" y="450000"/>
            <a:ext cx="54321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Health Mate sauna opbouw</a:t>
            </a:r>
            <a:endParaRPr/>
          </a:p>
        </p:txBody>
      </p:sp>
      <p:sp>
        <p:nvSpPr>
          <p:cNvPr id="79" name="Google Shape;79;p17"/>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440"/>
              <a:buNone/>
            </a:pPr>
            <a:r>
              <a:rPr lang="nl-BE" sz="1400"/>
              <a:t>Health Mate is één van de enige Infrarood Sauna merken die de sauna’s maken in de eigen fabriek. </a:t>
            </a:r>
            <a:endParaRPr sz="1400"/>
          </a:p>
          <a:p>
            <a:pPr indent="0" lvl="0" marL="0" rtl="0" algn="l">
              <a:lnSpc>
                <a:spcPct val="115000"/>
              </a:lnSpc>
              <a:spcBef>
                <a:spcPts val="1600"/>
              </a:spcBef>
              <a:spcAft>
                <a:spcPts val="0"/>
              </a:spcAft>
              <a:buSzPts val="1440"/>
              <a:buNone/>
            </a:pPr>
            <a:r>
              <a:rPr b="1" lang="nl-BE">
                <a:solidFill>
                  <a:srgbClr val="B2191E"/>
                </a:solidFill>
                <a:latin typeface="Raleway"/>
                <a:ea typeface="Raleway"/>
                <a:cs typeface="Raleway"/>
                <a:sym typeface="Raleway"/>
              </a:rPr>
              <a:t>Daarom kunnen wij levenslange garantie aanbieden; </a:t>
            </a:r>
            <a:br>
              <a:rPr b="1" lang="nl-BE">
                <a:solidFill>
                  <a:srgbClr val="B2191E"/>
                </a:solidFill>
                <a:latin typeface="Raleway"/>
                <a:ea typeface="Raleway"/>
                <a:cs typeface="Raleway"/>
                <a:sym typeface="Raleway"/>
              </a:rPr>
            </a:br>
            <a:r>
              <a:rPr b="1" lang="nl-BE">
                <a:solidFill>
                  <a:srgbClr val="B2191E"/>
                </a:solidFill>
                <a:latin typeface="Raleway"/>
                <a:ea typeface="Raleway"/>
                <a:cs typeface="Raleway"/>
                <a:sym typeface="Raleway"/>
              </a:rPr>
              <a:t>eerste 2 jaar zijn volledig gratis, daarna mits vervoersbijdrage </a:t>
            </a:r>
            <a:br>
              <a:rPr b="1" lang="nl-BE">
                <a:solidFill>
                  <a:srgbClr val="B2191E"/>
                </a:solidFill>
                <a:latin typeface="Raleway"/>
                <a:ea typeface="Raleway"/>
                <a:cs typeface="Raleway"/>
                <a:sym typeface="Raleway"/>
              </a:rPr>
            </a:br>
            <a:r>
              <a:rPr b="1" lang="nl-BE">
                <a:solidFill>
                  <a:srgbClr val="B2191E"/>
                </a:solidFill>
                <a:latin typeface="Raleway"/>
                <a:ea typeface="Raleway"/>
                <a:cs typeface="Raleway"/>
                <a:sym typeface="Raleway"/>
              </a:rPr>
              <a:t>(huidig 50€):</a:t>
            </a:r>
            <a:endParaRPr b="1">
              <a:solidFill>
                <a:srgbClr val="B2191E"/>
              </a:solidFill>
              <a:latin typeface="Raleway"/>
              <a:ea typeface="Raleway"/>
              <a:cs typeface="Raleway"/>
              <a:sym typeface="Raleway"/>
            </a:endParaRPr>
          </a:p>
          <a:p>
            <a:pPr indent="-182880" lvl="1" marL="457200" rtl="0" algn="l">
              <a:lnSpc>
                <a:spcPct val="115000"/>
              </a:lnSpc>
              <a:spcBef>
                <a:spcPts val="500"/>
              </a:spcBef>
              <a:spcAft>
                <a:spcPts val="0"/>
              </a:spcAft>
              <a:buSzPts val="1600"/>
              <a:buChar char="●"/>
            </a:pPr>
            <a:r>
              <a:rPr lang="nl-BE"/>
              <a:t>IR elementen</a:t>
            </a:r>
            <a:endParaRPr/>
          </a:p>
          <a:p>
            <a:pPr indent="-182880" lvl="1" marL="457200" rtl="0" algn="l">
              <a:lnSpc>
                <a:spcPct val="115000"/>
              </a:lnSpc>
              <a:spcBef>
                <a:spcPts val="600"/>
              </a:spcBef>
              <a:spcAft>
                <a:spcPts val="0"/>
              </a:spcAft>
              <a:buSzPts val="1600"/>
              <a:buChar char="●"/>
            </a:pPr>
            <a:r>
              <a:rPr lang="nl-BE"/>
              <a:t>LED lamp</a:t>
            </a:r>
            <a:endParaRPr/>
          </a:p>
          <a:p>
            <a:pPr indent="-182880" lvl="1" marL="457200" rtl="0" algn="l">
              <a:lnSpc>
                <a:spcPct val="115000"/>
              </a:lnSpc>
              <a:spcBef>
                <a:spcPts val="600"/>
              </a:spcBef>
              <a:spcAft>
                <a:spcPts val="0"/>
              </a:spcAft>
              <a:buSzPts val="1600"/>
              <a:buChar char="●"/>
            </a:pPr>
            <a:r>
              <a:rPr lang="nl-BE"/>
              <a:t>Voeding</a:t>
            </a:r>
            <a:endParaRPr/>
          </a:p>
          <a:p>
            <a:pPr indent="-182880" lvl="1" marL="457200" rtl="0" algn="l">
              <a:lnSpc>
                <a:spcPct val="115000"/>
              </a:lnSpc>
              <a:spcBef>
                <a:spcPts val="600"/>
              </a:spcBef>
              <a:spcAft>
                <a:spcPts val="0"/>
              </a:spcAft>
              <a:buSzPts val="1600"/>
              <a:buChar char="●"/>
            </a:pPr>
            <a:r>
              <a:rPr lang="nl-BE"/>
              <a:t>Bedieningspaneel</a:t>
            </a:r>
            <a:endParaRPr/>
          </a:p>
        </p:txBody>
      </p:sp>
      <p:sp>
        <p:nvSpPr>
          <p:cNvPr id="80" name="Google Shape;80;p17"/>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lnSpcReduction="10000"/>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nl-BE" sz="3600"/>
              <a:t>‹#›</a:t>
            </a:fld>
            <a:endParaRPr sz="3600"/>
          </a:p>
        </p:txBody>
      </p:sp>
      <p:pic>
        <p:nvPicPr>
          <p:cNvPr id="81" name="Google Shape;81;p17"/>
          <p:cNvPicPr preferRelativeResize="0"/>
          <p:nvPr/>
        </p:nvPicPr>
        <p:blipFill rotWithShape="1">
          <a:blip r:embed="rId3">
            <a:alphaModFix/>
          </a:blip>
          <a:srcRect b="0" l="0" r="0" t="0"/>
          <a:stretch/>
        </p:blipFill>
        <p:spPr>
          <a:xfrm>
            <a:off x="6480170" y="4534191"/>
            <a:ext cx="2124168" cy="2124168"/>
          </a:xfrm>
          <a:prstGeom prst="rect">
            <a:avLst/>
          </a:prstGeom>
          <a:noFill/>
          <a:ln>
            <a:noFill/>
          </a:ln>
        </p:spPr>
      </p:pic>
      <p:pic>
        <p:nvPicPr>
          <p:cNvPr id="82" name="Google Shape;82;p17"/>
          <p:cNvPicPr preferRelativeResize="0"/>
          <p:nvPr/>
        </p:nvPicPr>
        <p:blipFill rotWithShape="1">
          <a:blip r:embed="rId4">
            <a:alphaModFix/>
          </a:blip>
          <a:srcRect b="0" l="0" r="0" t="0"/>
          <a:stretch/>
        </p:blipFill>
        <p:spPr>
          <a:xfrm>
            <a:off x="8626486" y="3623991"/>
            <a:ext cx="2124168" cy="2124203"/>
          </a:xfrm>
          <a:prstGeom prst="rect">
            <a:avLst/>
          </a:prstGeom>
          <a:noFill/>
          <a:ln>
            <a:noFill/>
          </a:ln>
        </p:spPr>
      </p:pic>
      <p:pic>
        <p:nvPicPr>
          <p:cNvPr id="83" name="Google Shape;83;p17"/>
          <p:cNvPicPr preferRelativeResize="0"/>
          <p:nvPr/>
        </p:nvPicPr>
        <p:blipFill rotWithShape="1">
          <a:blip r:embed="rId5">
            <a:alphaModFix/>
          </a:blip>
          <a:srcRect b="0" l="0" r="0" t="0"/>
          <a:stretch/>
        </p:blipFill>
        <p:spPr>
          <a:xfrm>
            <a:off x="8470998" y="824052"/>
            <a:ext cx="2124168" cy="2124168"/>
          </a:xfrm>
          <a:prstGeom prst="rect">
            <a:avLst/>
          </a:prstGeom>
          <a:noFill/>
          <a:ln>
            <a:noFill/>
          </a:ln>
        </p:spPr>
      </p:pic>
      <p:pic>
        <p:nvPicPr>
          <p:cNvPr id="84" name="Google Shape;84;p17"/>
          <p:cNvPicPr preferRelativeResize="0"/>
          <p:nvPr/>
        </p:nvPicPr>
        <p:blipFill rotWithShape="1">
          <a:blip r:embed="rId6">
            <a:alphaModFix/>
          </a:blip>
          <a:srcRect b="31736" l="0" r="0" t="31739"/>
          <a:stretch/>
        </p:blipFill>
        <p:spPr>
          <a:xfrm>
            <a:off x="6480175" y="504816"/>
            <a:ext cx="2124168" cy="775826"/>
          </a:xfrm>
          <a:prstGeom prst="rect">
            <a:avLst/>
          </a:prstGeom>
          <a:noFill/>
          <a:ln>
            <a:noFill/>
          </a:ln>
        </p:spPr>
      </p:pic>
      <p:pic>
        <p:nvPicPr>
          <p:cNvPr id="85" name="Google Shape;85;p17"/>
          <p:cNvPicPr preferRelativeResize="0"/>
          <p:nvPr/>
        </p:nvPicPr>
        <p:blipFill rotWithShape="1">
          <a:blip r:embed="rId7">
            <a:alphaModFix/>
          </a:blip>
          <a:srcRect b="0" l="0" r="0" t="0"/>
          <a:stretch/>
        </p:blipFill>
        <p:spPr>
          <a:xfrm>
            <a:off x="6480170" y="1931797"/>
            <a:ext cx="2124168" cy="2124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Health Mate sauna opbouw</a:t>
            </a:r>
            <a:endParaRPr/>
          </a:p>
        </p:txBody>
      </p:sp>
      <p:sp>
        <p:nvSpPr>
          <p:cNvPr id="91" name="Google Shape;91;p18"/>
          <p:cNvSpPr txBox="1"/>
          <p:nvPr>
            <p:ph idx="1" type="body"/>
          </p:nvPr>
        </p:nvSpPr>
        <p:spPr>
          <a:xfrm>
            <a:off x="540000" y="2250000"/>
            <a:ext cx="10620000" cy="38841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280"/>
              <a:buNone/>
            </a:pPr>
            <a:r>
              <a:rPr b="1" lang="nl-BE" sz="1400">
                <a:latin typeface="Raleway"/>
                <a:ea typeface="Raleway"/>
                <a:cs typeface="Raleway"/>
                <a:sym typeface="Raleway"/>
              </a:rPr>
              <a:t>IR reflectie</a:t>
            </a:r>
            <a:endParaRPr b="1" sz="1400">
              <a:latin typeface="Raleway"/>
              <a:ea typeface="Raleway"/>
              <a:cs typeface="Raleway"/>
              <a:sym typeface="Raleway"/>
            </a:endParaRPr>
          </a:p>
          <a:p>
            <a:pPr indent="-171450" lvl="0" marL="182880" rtl="0" algn="l">
              <a:lnSpc>
                <a:spcPct val="95000"/>
              </a:lnSpc>
              <a:spcBef>
                <a:spcPts val="1600"/>
              </a:spcBef>
              <a:spcAft>
                <a:spcPts val="0"/>
              </a:spcAft>
              <a:buSzPts val="1100"/>
              <a:buFont typeface="Raleway Light"/>
              <a:buChar char="•"/>
            </a:pPr>
            <a:r>
              <a:rPr lang="nl-BE">
                <a:latin typeface="Raleway Light"/>
                <a:ea typeface="Raleway Light"/>
                <a:cs typeface="Raleway Light"/>
                <a:sym typeface="Raleway Light"/>
              </a:rPr>
              <a:t>IR wordt in hout geabsorbeerd door lignine en daardoor voelt het hout warm aan, lignine is als een soort lijm dat de houtcellen bijeen houdt. </a:t>
            </a:r>
            <a:br>
              <a:rPr lang="nl-BE">
                <a:latin typeface="Raleway Light"/>
                <a:ea typeface="Raleway Light"/>
                <a:cs typeface="Raleway Light"/>
                <a:sym typeface="Raleway Light"/>
              </a:rPr>
            </a:br>
            <a:r>
              <a:rPr lang="nl-BE">
                <a:latin typeface="Raleway Light"/>
                <a:ea typeface="Raleway Light"/>
                <a:cs typeface="Raleway Light"/>
                <a:sym typeface="Raleway Light"/>
              </a:rPr>
              <a:t>Wij gebruiken enkel hout met minder dan 30-35% lignine.</a:t>
            </a:r>
            <a:endParaRPr>
              <a:latin typeface="Raleway Light"/>
              <a:ea typeface="Raleway Light"/>
              <a:cs typeface="Raleway Light"/>
              <a:sym typeface="Raleway Light"/>
            </a:endParaRPr>
          </a:p>
          <a:p>
            <a:pPr indent="-171450" lvl="0" marL="182880" rtl="0" algn="l">
              <a:lnSpc>
                <a:spcPct val="95000"/>
              </a:lnSpc>
              <a:spcBef>
                <a:spcPts val="1600"/>
              </a:spcBef>
              <a:spcAft>
                <a:spcPts val="0"/>
              </a:spcAft>
              <a:buSzPts val="1100"/>
              <a:buFont typeface="Raleway Light"/>
              <a:buChar char="•"/>
            </a:pPr>
            <a:r>
              <a:rPr lang="nl-BE">
                <a:latin typeface="Raleway Light"/>
                <a:ea typeface="Raleway Light"/>
                <a:cs typeface="Raleway Light"/>
                <a:sym typeface="Raleway Light"/>
              </a:rPr>
              <a:t>Glas laat IR 100% door waardoor de gebruiker enkel profiteert van de IR stralen die rechtstreeks op hem botsen. </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rPr lang="nl-BE">
                <a:latin typeface="Raleway Light"/>
                <a:ea typeface="Raleway Light"/>
                <a:cs typeface="Raleway Light"/>
                <a:sym typeface="Raleway Light"/>
              </a:rPr>
              <a:t>Een IR straler straalt altijd in 360°, veel IR stralen worden dus niet rechtstreeks naar de gebruiker gestraald. Daarom werkt Health Mate met hout dat IR golven niet absorbeert maar weerkaatst en gebruiken we een minimum aan glas. Eigenlijk blijven de golven dus rondgaan in de cabine tot ze geabsorbeerd worden. </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rPr b="1" lang="nl-BE" sz="1400">
                <a:latin typeface="Raleway"/>
                <a:ea typeface="Raleway"/>
                <a:cs typeface="Raleway"/>
                <a:sym typeface="Raleway"/>
              </a:rPr>
              <a:t>Warmte</a:t>
            </a:r>
            <a:endParaRPr b="1" sz="1400">
              <a:latin typeface="Raleway"/>
              <a:ea typeface="Raleway"/>
              <a:cs typeface="Raleway"/>
              <a:sym typeface="Raleway"/>
            </a:endParaRPr>
          </a:p>
          <a:p>
            <a:pPr indent="-171450" lvl="0" marL="182880" rtl="0" algn="l">
              <a:lnSpc>
                <a:spcPct val="95000"/>
              </a:lnSpc>
              <a:spcBef>
                <a:spcPts val="1600"/>
              </a:spcBef>
              <a:spcAft>
                <a:spcPts val="0"/>
              </a:spcAft>
              <a:buSzPts val="1100"/>
              <a:buFont typeface="Raleway Light"/>
              <a:buChar char="•"/>
            </a:pPr>
            <a:r>
              <a:rPr lang="nl-BE">
                <a:latin typeface="Raleway Light"/>
                <a:ea typeface="Raleway Light"/>
                <a:cs typeface="Raleway Light"/>
                <a:sym typeface="Raleway Light"/>
              </a:rPr>
              <a:t>Glas is een koudebrug wat ervoor zorgt dat de cabine niet zo warm kan worden, en/of meer energie nodig heeft om op een temperatuur te komen en blijven.</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rPr lang="nl-BE">
                <a:latin typeface="Raleway Light"/>
                <a:ea typeface="Raleway Light"/>
                <a:cs typeface="Raleway Light"/>
                <a:sym typeface="Raleway Light"/>
              </a:rPr>
              <a:t>Het opwarmen van de sauna en op temperatuur houden vraagt energie. Om zo energie efficiënt mogelijk te zijn, werkt Health Mate met dubbele wanden en zo weinig mogelijk glas.</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t/>
            </a:r>
            <a:endParaRPr/>
          </a:p>
        </p:txBody>
      </p:sp>
      <p:sp>
        <p:nvSpPr>
          <p:cNvPr id="92" name="Google Shape;92;p18"/>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93" name="Google Shape;93;p18"/>
          <p:cNvPicPr preferRelativeResize="0"/>
          <p:nvPr/>
        </p:nvPicPr>
        <p:blipFill rotWithShape="1">
          <a:blip r:embed="rId3">
            <a:alphaModFix amt="50000"/>
          </a:blip>
          <a:srcRect b="0" l="0" r="0" t="0"/>
          <a:stretch/>
        </p:blipFill>
        <p:spPr>
          <a:xfrm>
            <a:off x="-180975" y="6365213"/>
            <a:ext cx="11887201" cy="870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540000" y="450000"/>
            <a:ext cx="1062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Health Mate sauna opbouw</a:t>
            </a:r>
            <a:endParaRPr/>
          </a:p>
        </p:txBody>
      </p:sp>
      <p:sp>
        <p:nvSpPr>
          <p:cNvPr id="99" name="Google Shape;99;p19"/>
          <p:cNvSpPr txBox="1"/>
          <p:nvPr>
            <p:ph idx="1" type="body"/>
          </p:nvPr>
        </p:nvSpPr>
        <p:spPr>
          <a:xfrm>
            <a:off x="540000" y="2250000"/>
            <a:ext cx="10620000" cy="35508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280"/>
              <a:buNone/>
            </a:pPr>
            <a:r>
              <a:rPr b="1" lang="nl-BE" sz="1400"/>
              <a:t>Kromtrekken</a:t>
            </a:r>
            <a:endParaRPr sz="1400"/>
          </a:p>
          <a:p>
            <a:pPr indent="-171450" lvl="0" marL="182880" rtl="0" algn="l">
              <a:lnSpc>
                <a:spcPct val="95000"/>
              </a:lnSpc>
              <a:spcBef>
                <a:spcPts val="1600"/>
              </a:spcBef>
              <a:spcAft>
                <a:spcPts val="0"/>
              </a:spcAft>
              <a:buSzPts val="1100"/>
              <a:buFont typeface="Raleway Light"/>
              <a:buChar char="•"/>
            </a:pPr>
            <a:r>
              <a:rPr lang="nl-BE">
                <a:latin typeface="Raleway Light"/>
                <a:ea typeface="Raleway Light"/>
                <a:cs typeface="Raleway Light"/>
                <a:sym typeface="Raleway Light"/>
              </a:rPr>
              <a:t>Health Mate gebruikt enkel hout dat een heel kleine krimpfactor heeft bij verschil in vochtigheid en temperatuur. </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rPr lang="nl-BE">
                <a:latin typeface="Raleway Light"/>
                <a:ea typeface="Raleway Light"/>
                <a:cs typeface="Raleway Light"/>
                <a:sym typeface="Raleway Light"/>
              </a:rPr>
              <a:t>Hout zal altijd “leven” bij een verandering in temperatuur en vochtigheid zal hout doen krimpen of uitzetten. Health Mate werkt enkel met hout waar dit effect beperkt is. Om het klein beetje verschil dat je nooit kan elimineren op te vangen werkt Health Mate met een click systeem. </a:t>
            </a:r>
            <a:br>
              <a:rPr lang="nl-BE">
                <a:latin typeface="Raleway Light"/>
                <a:ea typeface="Raleway Light"/>
                <a:cs typeface="Raleway Light"/>
                <a:sym typeface="Raleway Light"/>
              </a:rPr>
            </a:br>
            <a:r>
              <a:rPr lang="nl-BE">
                <a:latin typeface="Raleway Light"/>
                <a:ea typeface="Raleway Light"/>
                <a:cs typeface="Raleway Light"/>
                <a:sym typeface="Raleway Light"/>
              </a:rPr>
              <a:t>Dit zorgt voor een stevige sauna die nog een beetje kan leven.</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280"/>
              <a:buNone/>
            </a:pPr>
            <a:r>
              <a:rPr b="1" lang="nl-BE" sz="1400"/>
              <a:t>Licht</a:t>
            </a:r>
            <a:endParaRPr sz="1400"/>
          </a:p>
          <a:p>
            <a:pPr indent="-171450" lvl="0" marL="182880" rtl="0" algn="l">
              <a:lnSpc>
                <a:spcPct val="95000"/>
              </a:lnSpc>
              <a:spcBef>
                <a:spcPts val="1600"/>
              </a:spcBef>
              <a:spcAft>
                <a:spcPts val="0"/>
              </a:spcAft>
              <a:buSzPts val="1100"/>
              <a:buFont typeface="Raleway Light"/>
              <a:buChar char="•"/>
            </a:pPr>
            <a:r>
              <a:rPr lang="nl-BE">
                <a:latin typeface="Raleway Light"/>
                <a:ea typeface="Raleway Light"/>
                <a:cs typeface="Raleway Light"/>
                <a:sym typeface="Raleway Light"/>
              </a:rPr>
              <a:t>We werken met kwaliteitsvolle LED panelen die de gebruiker toelaten om de lichtkleur en intensiteit naar zijn voorkeur in te stellen.</a:t>
            </a:r>
            <a:endParaRPr>
              <a:latin typeface="Raleway Light"/>
              <a:ea typeface="Raleway Light"/>
              <a:cs typeface="Raleway Light"/>
              <a:sym typeface="Raleway Light"/>
            </a:endParaRPr>
          </a:p>
        </p:txBody>
      </p:sp>
      <p:sp>
        <p:nvSpPr>
          <p:cNvPr id="100" name="Google Shape;100;p19"/>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101" name="Google Shape;101;p19"/>
          <p:cNvPicPr preferRelativeResize="0"/>
          <p:nvPr/>
        </p:nvPicPr>
        <p:blipFill rotWithShape="1">
          <a:blip r:embed="rId3">
            <a:alphaModFix amt="50000"/>
          </a:blip>
          <a:srcRect b="0" l="0" r="0" t="0"/>
          <a:stretch/>
        </p:blipFill>
        <p:spPr>
          <a:xfrm>
            <a:off x="-180975" y="6365213"/>
            <a:ext cx="11887201" cy="870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540000" y="450000"/>
            <a:ext cx="486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Health Mate sustainability</a:t>
            </a:r>
            <a:endParaRPr/>
          </a:p>
        </p:txBody>
      </p:sp>
      <p:sp>
        <p:nvSpPr>
          <p:cNvPr id="107" name="Google Shape;107;p20"/>
          <p:cNvSpPr txBox="1"/>
          <p:nvPr>
            <p:ph idx="1" type="body"/>
          </p:nvPr>
        </p:nvSpPr>
        <p:spPr>
          <a:xfrm>
            <a:off x="539999" y="2250000"/>
            <a:ext cx="4918200" cy="43512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440"/>
              <a:buNone/>
            </a:pPr>
            <a:r>
              <a:rPr lang="nl-BE" sz="1400"/>
              <a:t>Duurzaam gekapt hout </a:t>
            </a:r>
            <a:endParaRPr sz="1400"/>
          </a:p>
          <a:p>
            <a:pPr indent="-182880" lvl="0" marL="182880" rtl="0" algn="l">
              <a:lnSpc>
                <a:spcPct val="95000"/>
              </a:lnSpc>
              <a:spcBef>
                <a:spcPts val="1600"/>
              </a:spcBef>
              <a:spcAft>
                <a:spcPts val="0"/>
              </a:spcAft>
              <a:buSzPts val="1440"/>
              <a:buFont typeface="Raleway Light"/>
              <a:buChar char="•"/>
            </a:pPr>
            <a:r>
              <a:rPr lang="nl-BE">
                <a:latin typeface="Raleway Light"/>
                <a:ea typeface="Raleway Light"/>
                <a:cs typeface="Raleway Light"/>
                <a:sym typeface="Raleway Light"/>
              </a:rPr>
              <a:t>Canadese rode ceder (PEFC-keurmerk).</a:t>
            </a:r>
            <a:endParaRPr>
              <a:latin typeface="Raleway Light"/>
              <a:ea typeface="Raleway Light"/>
              <a:cs typeface="Raleway Light"/>
              <a:sym typeface="Raleway Light"/>
            </a:endParaRPr>
          </a:p>
          <a:p>
            <a:pPr indent="-182880" lvl="0" marL="182880" rtl="0" algn="l">
              <a:lnSpc>
                <a:spcPct val="95000"/>
              </a:lnSpc>
              <a:spcBef>
                <a:spcPts val="1600"/>
              </a:spcBef>
              <a:spcAft>
                <a:spcPts val="0"/>
              </a:spcAft>
              <a:buSzPts val="1440"/>
              <a:buFont typeface="Raleway Light"/>
              <a:buChar char="•"/>
            </a:pPr>
            <a:r>
              <a:rPr lang="nl-BE">
                <a:latin typeface="Raleway Light"/>
                <a:ea typeface="Raleway Light"/>
                <a:cs typeface="Raleway Light"/>
                <a:sym typeface="Raleway Light"/>
              </a:rPr>
              <a:t>Meranti lokaal verantwoord gekapt hout.</a:t>
            </a:r>
            <a:endParaRPr>
              <a:latin typeface="Raleway Light"/>
              <a:ea typeface="Raleway Light"/>
              <a:cs typeface="Raleway Light"/>
              <a:sym typeface="Raleway Light"/>
            </a:endParaRPr>
          </a:p>
          <a:p>
            <a:pPr indent="0" lvl="0" marL="0" rtl="0" algn="l">
              <a:lnSpc>
                <a:spcPct val="95000"/>
              </a:lnSpc>
              <a:spcBef>
                <a:spcPts val="1600"/>
              </a:spcBef>
              <a:spcAft>
                <a:spcPts val="0"/>
              </a:spcAft>
              <a:buSzPts val="1440"/>
              <a:buNone/>
            </a:pPr>
            <a:r>
              <a:rPr lang="nl-BE">
                <a:latin typeface="Raleway Light"/>
                <a:ea typeface="Raleway Light"/>
                <a:cs typeface="Raleway Light"/>
                <a:sym typeface="Raleway Light"/>
              </a:rPr>
              <a:t>Herkeuring; bij de aankoop van een 2</a:t>
            </a:r>
            <a:r>
              <a:rPr baseline="30000" lang="nl-BE">
                <a:latin typeface="Raleway Light"/>
                <a:ea typeface="Raleway Light"/>
                <a:cs typeface="Raleway Light"/>
                <a:sym typeface="Raleway Light"/>
              </a:rPr>
              <a:t>de</a:t>
            </a:r>
            <a:r>
              <a:rPr lang="nl-BE">
                <a:latin typeface="Raleway Light"/>
                <a:ea typeface="Raleway Light"/>
                <a:cs typeface="Raleway Light"/>
                <a:sym typeface="Raleway Light"/>
              </a:rPr>
              <a:t> hands cabine (niet ouder dan 15 jaar) kan de nieuwe eigenaar zijn of haar cabine laten herkeuren en levenslange garantie krijgen. Health Mate biedt deze service als enigste op de markt aan.</a:t>
            </a:r>
            <a:endParaRPr>
              <a:latin typeface="Raleway Light"/>
              <a:ea typeface="Raleway Light"/>
              <a:cs typeface="Raleway Light"/>
              <a:sym typeface="Raleway Light"/>
            </a:endParaRPr>
          </a:p>
        </p:txBody>
      </p:sp>
      <p:sp>
        <p:nvSpPr>
          <p:cNvPr id="108" name="Google Shape;108;p20"/>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lnSpcReduction="10000"/>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nl-BE" sz="3600"/>
              <a:t>‹#›</a:t>
            </a:fld>
            <a:endParaRPr sz="3600"/>
          </a:p>
        </p:txBody>
      </p:sp>
      <p:pic>
        <p:nvPicPr>
          <p:cNvPr id="109" name="Google Shape;109;p20"/>
          <p:cNvPicPr preferRelativeResize="0"/>
          <p:nvPr/>
        </p:nvPicPr>
        <p:blipFill rotWithShape="1">
          <a:blip r:embed="rId3">
            <a:alphaModFix/>
          </a:blip>
          <a:srcRect b="197" l="46430" r="10500" t="5808"/>
          <a:stretch/>
        </p:blipFill>
        <p:spPr>
          <a:xfrm>
            <a:off x="6119825" y="-1"/>
            <a:ext cx="5586381"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540000" y="450000"/>
            <a:ext cx="4860000" cy="99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Schoolbook"/>
              <a:buNone/>
            </a:pPr>
            <a:r>
              <a:rPr lang="nl-BE"/>
              <a:t>Rode Ceder Vs Meranti</a:t>
            </a:r>
            <a:endParaRPr/>
          </a:p>
        </p:txBody>
      </p:sp>
      <p:sp>
        <p:nvSpPr>
          <p:cNvPr id="115" name="Google Shape;115;p21"/>
          <p:cNvSpPr txBox="1"/>
          <p:nvPr>
            <p:ph idx="1" type="body"/>
          </p:nvPr>
        </p:nvSpPr>
        <p:spPr>
          <a:xfrm>
            <a:off x="540000" y="2250000"/>
            <a:ext cx="4860000" cy="4158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5000"/>
              </a:lnSpc>
              <a:spcBef>
                <a:spcPts val="0"/>
              </a:spcBef>
              <a:spcAft>
                <a:spcPts val="0"/>
              </a:spcAft>
              <a:buSzPct val="96000"/>
              <a:buNone/>
            </a:pPr>
            <a:r>
              <a:rPr lang="nl-BE" sz="1500"/>
              <a:t>Rode Ceder:</a:t>
            </a:r>
            <a:endParaRPr sz="1500"/>
          </a:p>
          <a:p>
            <a:pPr indent="-189265" lvl="1" marL="457200" rtl="0" algn="l">
              <a:lnSpc>
                <a:spcPct val="90000"/>
              </a:lnSpc>
              <a:spcBef>
                <a:spcPts val="500"/>
              </a:spcBef>
              <a:spcAft>
                <a:spcPts val="0"/>
              </a:spcAft>
              <a:buSzPct val="141386"/>
              <a:buChar char="●"/>
            </a:pPr>
            <a:r>
              <a:rPr lang="nl-BE" sz="1208"/>
              <a:t>Prijs is 500% gestegen laatste jaren </a:t>
            </a:r>
            <a:endParaRPr sz="1208"/>
          </a:p>
          <a:p>
            <a:pPr indent="-189259" lvl="2" marL="731520" rtl="0" algn="l">
              <a:lnSpc>
                <a:spcPct val="90000"/>
              </a:lnSpc>
              <a:spcBef>
                <a:spcPts val="600"/>
              </a:spcBef>
              <a:spcAft>
                <a:spcPts val="0"/>
              </a:spcAft>
              <a:buSzPct val="124832"/>
              <a:buFont typeface="Raleway Light"/>
              <a:buChar char="●"/>
            </a:pPr>
            <a:r>
              <a:rPr lang="nl-BE" sz="1208">
                <a:latin typeface="Raleway Light"/>
                <a:ea typeface="Raleway Light"/>
                <a:cs typeface="Raleway Light"/>
                <a:sym typeface="Raleway Light"/>
              </a:rPr>
              <a:t>In Canada zijn er tijdens corona zagerijen failliet gegaan.</a:t>
            </a:r>
            <a:endParaRPr sz="1208">
              <a:latin typeface="Raleway Light"/>
              <a:ea typeface="Raleway Light"/>
              <a:cs typeface="Raleway Light"/>
              <a:sym typeface="Raleway Light"/>
            </a:endParaRPr>
          </a:p>
          <a:p>
            <a:pPr indent="-189259" lvl="2" marL="731520" rtl="0" algn="l">
              <a:lnSpc>
                <a:spcPct val="90000"/>
              </a:lnSpc>
              <a:spcBef>
                <a:spcPts val="600"/>
              </a:spcBef>
              <a:spcAft>
                <a:spcPts val="0"/>
              </a:spcAft>
              <a:buSzPct val="124832"/>
              <a:buFont typeface="Raleway Light"/>
              <a:buChar char="●"/>
            </a:pPr>
            <a:r>
              <a:rPr lang="nl-BE" sz="1208">
                <a:latin typeface="Raleway Light"/>
                <a:ea typeface="Raleway Light"/>
                <a:cs typeface="Raleway Light"/>
                <a:sym typeface="Raleway Light"/>
              </a:rPr>
              <a:t>Er is hetzelfde gebeurd als in de eventsector; de houtkappers hebben een andere, veiligere job gevonden.</a:t>
            </a:r>
            <a:endParaRPr sz="1208">
              <a:latin typeface="Raleway Light"/>
              <a:ea typeface="Raleway Light"/>
              <a:cs typeface="Raleway Light"/>
              <a:sym typeface="Raleway Light"/>
            </a:endParaRPr>
          </a:p>
          <a:p>
            <a:pPr indent="-189259" lvl="2" marL="731520" rtl="0" algn="l">
              <a:lnSpc>
                <a:spcPct val="90000"/>
              </a:lnSpc>
              <a:spcBef>
                <a:spcPts val="600"/>
              </a:spcBef>
              <a:spcAft>
                <a:spcPts val="0"/>
              </a:spcAft>
              <a:buSzPct val="124832"/>
              <a:buFont typeface="Raleway Light"/>
              <a:buChar char="●"/>
            </a:pPr>
            <a:r>
              <a:rPr lang="nl-BE" sz="1208">
                <a:latin typeface="Raleway Light"/>
                <a:ea typeface="Raleway Light"/>
                <a:cs typeface="Raleway Light"/>
                <a:sym typeface="Raleway Light"/>
              </a:rPr>
              <a:t>Dit zorgt voor een permanente verminderde aanvoer.</a:t>
            </a:r>
            <a:endParaRPr sz="1208">
              <a:latin typeface="Raleway Light"/>
              <a:ea typeface="Raleway Light"/>
              <a:cs typeface="Raleway Light"/>
              <a:sym typeface="Raleway Light"/>
            </a:endParaRPr>
          </a:p>
          <a:p>
            <a:pPr indent="-189265" lvl="1" marL="457200" rtl="0" algn="l">
              <a:lnSpc>
                <a:spcPct val="90000"/>
              </a:lnSpc>
              <a:spcBef>
                <a:spcPts val="600"/>
              </a:spcBef>
              <a:spcAft>
                <a:spcPts val="0"/>
              </a:spcAft>
              <a:buSzPct val="141386"/>
              <a:buChar char="●"/>
            </a:pPr>
            <a:r>
              <a:rPr lang="nl-BE" sz="1208"/>
              <a:t>Heeft unieke eigenschappen</a:t>
            </a:r>
            <a:endParaRPr sz="1208"/>
          </a:p>
          <a:p>
            <a:pPr indent="-189259" lvl="2" marL="731520" rtl="0" algn="l">
              <a:lnSpc>
                <a:spcPct val="90000"/>
              </a:lnSpc>
              <a:spcBef>
                <a:spcPts val="600"/>
              </a:spcBef>
              <a:spcAft>
                <a:spcPts val="0"/>
              </a:spcAft>
              <a:buSzPct val="124832"/>
              <a:buFont typeface="Raleway Light"/>
              <a:buChar char="●"/>
            </a:pPr>
            <a:r>
              <a:rPr lang="nl-BE" sz="1208">
                <a:latin typeface="Raleway Light"/>
                <a:ea typeface="Raleway Light"/>
                <a:cs typeface="Raleway Light"/>
                <a:sym typeface="Raleway Light"/>
              </a:rPr>
              <a:t>Laag gehalte lignine = +90% reflectie IR.</a:t>
            </a:r>
            <a:endParaRPr sz="1208">
              <a:latin typeface="Raleway Light"/>
              <a:ea typeface="Raleway Light"/>
              <a:cs typeface="Raleway Light"/>
              <a:sym typeface="Raleway Light"/>
            </a:endParaRPr>
          </a:p>
          <a:p>
            <a:pPr indent="-189259" lvl="2" marL="731520" rtl="0" algn="l">
              <a:lnSpc>
                <a:spcPct val="90000"/>
              </a:lnSpc>
              <a:spcBef>
                <a:spcPts val="600"/>
              </a:spcBef>
              <a:spcAft>
                <a:spcPts val="0"/>
              </a:spcAft>
              <a:buSzPct val="124832"/>
              <a:buFont typeface="Raleway Light"/>
              <a:buChar char="●"/>
            </a:pPr>
            <a:r>
              <a:rPr lang="nl-BE" sz="1208">
                <a:latin typeface="Raleway Light"/>
                <a:ea typeface="Raleway Light"/>
                <a:cs typeface="Raleway Light"/>
                <a:sym typeface="Raleway Light"/>
              </a:rPr>
              <a:t>Harshoudend</a:t>
            </a:r>
            <a:endParaRPr sz="1208">
              <a:latin typeface="Raleway Light"/>
              <a:ea typeface="Raleway Light"/>
              <a:cs typeface="Raleway Light"/>
              <a:sym typeface="Raleway Light"/>
            </a:endParaRPr>
          </a:p>
          <a:p>
            <a:pPr indent="-189259" lvl="3" marL="1005839" rtl="0" algn="l">
              <a:lnSpc>
                <a:spcPct val="90000"/>
              </a:lnSpc>
              <a:spcBef>
                <a:spcPts val="600"/>
              </a:spcBef>
              <a:spcAft>
                <a:spcPts val="0"/>
              </a:spcAft>
              <a:buSzPct val="124832"/>
              <a:buFont typeface="Raleway Light"/>
              <a:buChar char="●"/>
            </a:pPr>
            <a:r>
              <a:rPr lang="nl-BE" sz="1208">
                <a:latin typeface="Raleway Light"/>
                <a:ea typeface="Raleway Light"/>
                <a:cs typeface="Raleway Light"/>
                <a:sym typeface="Raleway Light"/>
              </a:rPr>
              <a:t>Geur</a:t>
            </a:r>
            <a:endParaRPr sz="1208">
              <a:latin typeface="Raleway Light"/>
              <a:ea typeface="Raleway Light"/>
              <a:cs typeface="Raleway Light"/>
              <a:sym typeface="Raleway Light"/>
            </a:endParaRPr>
          </a:p>
          <a:p>
            <a:pPr indent="-189259" lvl="3" marL="1005839" rtl="0" algn="l">
              <a:lnSpc>
                <a:spcPct val="90000"/>
              </a:lnSpc>
              <a:spcBef>
                <a:spcPts val="600"/>
              </a:spcBef>
              <a:spcAft>
                <a:spcPts val="0"/>
              </a:spcAft>
              <a:buSzPct val="124832"/>
              <a:buFont typeface="Raleway Light"/>
              <a:buChar char="●"/>
            </a:pPr>
            <a:r>
              <a:rPr lang="nl-BE" sz="1208">
                <a:latin typeface="Raleway Light"/>
                <a:ea typeface="Raleway Light"/>
                <a:cs typeface="Raleway Light"/>
                <a:sym typeface="Raleway Light"/>
              </a:rPr>
              <a:t>Anti-bacterieel en anti-schimmel</a:t>
            </a:r>
            <a:endParaRPr sz="1208">
              <a:latin typeface="Raleway Light"/>
              <a:ea typeface="Raleway Light"/>
              <a:cs typeface="Raleway Light"/>
              <a:sym typeface="Raleway Light"/>
            </a:endParaRPr>
          </a:p>
          <a:p>
            <a:pPr indent="0" lvl="0" marL="0" rtl="0" algn="l">
              <a:lnSpc>
                <a:spcPct val="95000"/>
              </a:lnSpc>
              <a:spcBef>
                <a:spcPts val="1700"/>
              </a:spcBef>
              <a:spcAft>
                <a:spcPts val="0"/>
              </a:spcAft>
              <a:buSzPct val="94973"/>
              <a:buNone/>
            </a:pPr>
            <a:r>
              <a:rPr lang="nl-BE" sz="1516"/>
              <a:t>Meranti</a:t>
            </a:r>
            <a:endParaRPr sz="1516"/>
          </a:p>
          <a:p>
            <a:pPr indent="-182926" lvl="1" marL="457200" rtl="0" algn="l">
              <a:lnSpc>
                <a:spcPct val="90000"/>
              </a:lnSpc>
              <a:spcBef>
                <a:spcPts val="500"/>
              </a:spcBef>
              <a:spcAft>
                <a:spcPts val="0"/>
              </a:spcAft>
              <a:buSzPct val="145454"/>
              <a:buChar char="●"/>
            </a:pPr>
            <a:r>
              <a:rPr lang="nl-BE"/>
              <a:t>Lokaal hout</a:t>
            </a:r>
            <a:endParaRPr/>
          </a:p>
          <a:p>
            <a:pPr indent="-182926" lvl="1" marL="457200" rtl="0" algn="l">
              <a:lnSpc>
                <a:spcPct val="90000"/>
              </a:lnSpc>
              <a:spcBef>
                <a:spcPts val="600"/>
              </a:spcBef>
              <a:spcAft>
                <a:spcPts val="0"/>
              </a:spcAft>
              <a:buSzPct val="145454"/>
              <a:buChar char="●"/>
            </a:pPr>
            <a:r>
              <a:rPr lang="nl-BE"/>
              <a:t>Laag gehalte lignine= +90% reflectie IR</a:t>
            </a:r>
            <a:endParaRPr/>
          </a:p>
          <a:p>
            <a:pPr indent="-182926" lvl="1" marL="457200" rtl="0" algn="l">
              <a:lnSpc>
                <a:spcPct val="90000"/>
              </a:lnSpc>
              <a:spcBef>
                <a:spcPts val="600"/>
              </a:spcBef>
              <a:spcAft>
                <a:spcPts val="0"/>
              </a:spcAft>
              <a:buSzPct val="145454"/>
              <a:buChar char="●"/>
            </a:pPr>
            <a:r>
              <a:rPr lang="nl-BE"/>
              <a:t>Hard hout </a:t>
            </a:r>
            <a:endParaRPr/>
          </a:p>
          <a:p>
            <a:pPr indent="-182918" lvl="2" marL="731520" rtl="0" algn="l">
              <a:lnSpc>
                <a:spcPct val="90000"/>
              </a:lnSpc>
              <a:spcBef>
                <a:spcPts val="600"/>
              </a:spcBef>
              <a:spcAft>
                <a:spcPts val="0"/>
              </a:spcAft>
              <a:buSzPct val="127272"/>
              <a:buFont typeface="Raleway Light"/>
              <a:buChar char="●"/>
            </a:pPr>
            <a:r>
              <a:rPr lang="nl-BE">
                <a:latin typeface="Raleway Light"/>
                <a:ea typeface="Raleway Light"/>
                <a:cs typeface="Raleway Light"/>
                <a:sym typeface="Raleway Light"/>
              </a:rPr>
              <a:t>Minder kras- en deuk gevoelig</a:t>
            </a:r>
            <a:endParaRPr>
              <a:latin typeface="Raleway Light"/>
              <a:ea typeface="Raleway Light"/>
              <a:cs typeface="Raleway Light"/>
              <a:sym typeface="Raleway Light"/>
            </a:endParaRPr>
          </a:p>
          <a:p>
            <a:pPr indent="-182918" lvl="2" marL="731520" rtl="0" algn="l">
              <a:lnSpc>
                <a:spcPct val="90000"/>
              </a:lnSpc>
              <a:spcBef>
                <a:spcPts val="600"/>
              </a:spcBef>
              <a:spcAft>
                <a:spcPts val="0"/>
              </a:spcAft>
              <a:buSzPct val="127272"/>
              <a:buFont typeface="Raleway Light"/>
              <a:buChar char="●"/>
            </a:pPr>
            <a:r>
              <a:rPr lang="nl-BE">
                <a:latin typeface="Raleway Light"/>
                <a:ea typeface="Raleway Light"/>
                <a:cs typeface="Raleway Light"/>
                <a:sym typeface="Raleway Light"/>
              </a:rPr>
              <a:t>Wordt ook gebruikt voor ramen</a:t>
            </a:r>
            <a:endParaRPr>
              <a:latin typeface="Raleway Light"/>
              <a:ea typeface="Raleway Light"/>
              <a:cs typeface="Raleway Light"/>
              <a:sym typeface="Raleway Light"/>
            </a:endParaRPr>
          </a:p>
          <a:p>
            <a:pPr indent="-100644" lvl="2" marL="731520" rtl="0" algn="l">
              <a:lnSpc>
                <a:spcPct val="90000"/>
              </a:lnSpc>
              <a:spcBef>
                <a:spcPts val="600"/>
              </a:spcBef>
              <a:spcAft>
                <a:spcPts val="0"/>
              </a:spcAft>
              <a:buSzPct val="127272"/>
              <a:buNone/>
            </a:pPr>
            <a:r>
              <a:t/>
            </a:r>
            <a:endParaRPr/>
          </a:p>
        </p:txBody>
      </p:sp>
      <p:sp>
        <p:nvSpPr>
          <p:cNvPr id="116" name="Google Shape;116;p21"/>
          <p:cNvSpPr txBox="1"/>
          <p:nvPr>
            <p:ph idx="12" type="sldNum"/>
          </p:nvPr>
        </p:nvSpPr>
        <p:spPr>
          <a:xfrm>
            <a:off x="11706221" y="6180125"/>
            <a:ext cx="543000" cy="593700"/>
          </a:xfrm>
          <a:prstGeom prst="rect">
            <a:avLst/>
          </a:prstGeom>
          <a:noFill/>
          <a:ln>
            <a:noFill/>
          </a:ln>
        </p:spPr>
        <p:txBody>
          <a:bodyPr anchorCtr="0" anchor="ctr" bIns="45700" lIns="45700" spcFirstLastPara="1" rIns="45700" wrap="square" tIns="45700">
            <a:normAutofit lnSpcReduction="10000"/>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nl-BE" sz="3600"/>
              <a:t>‹#›</a:t>
            </a:fld>
            <a:endParaRPr sz="3600"/>
          </a:p>
        </p:txBody>
      </p:sp>
      <p:pic>
        <p:nvPicPr>
          <p:cNvPr id="117" name="Google Shape;117;p21"/>
          <p:cNvPicPr preferRelativeResize="0"/>
          <p:nvPr/>
        </p:nvPicPr>
        <p:blipFill rotWithShape="1">
          <a:blip r:embed="rId3">
            <a:alphaModFix/>
          </a:blip>
          <a:srcRect b="0" l="0" r="0" t="0"/>
          <a:stretch/>
        </p:blipFill>
        <p:spPr>
          <a:xfrm flipH="1">
            <a:off x="6495374" y="382624"/>
            <a:ext cx="5715676" cy="62018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23dfafafbc2_0_0"/>
          <p:cNvPicPr preferRelativeResize="0"/>
          <p:nvPr/>
        </p:nvPicPr>
        <p:blipFill rotWithShape="1">
          <a:blip r:embed="rId3">
            <a:alphaModFix/>
          </a:blip>
          <a:srcRect b="0" l="0" r="0" t="0"/>
          <a:stretch/>
        </p:blipFill>
        <p:spPr>
          <a:xfrm>
            <a:off x="-485775" y="0"/>
            <a:ext cx="12192000" cy="6858000"/>
          </a:xfrm>
          <a:prstGeom prst="rect">
            <a:avLst/>
          </a:prstGeom>
          <a:noFill/>
          <a:ln>
            <a:noFill/>
          </a:ln>
        </p:spPr>
      </p:pic>
      <p:sp>
        <p:nvSpPr>
          <p:cNvPr id="124" name="Google Shape;124;g23dfafafbc2_0_0"/>
          <p:cNvSpPr txBox="1"/>
          <p:nvPr>
            <p:ph idx="12" type="sldNum"/>
          </p:nvPr>
        </p:nvSpPr>
        <p:spPr>
          <a:xfrm>
            <a:off x="11706225" y="6180125"/>
            <a:ext cx="485700" cy="5937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0000"/>
              </a:buClr>
              <a:buSzPts val="3600"/>
              <a:buFont typeface="Arial"/>
              <a:buNone/>
            </a:pPr>
            <a:fld id="{00000000-1234-1234-1234-123412341234}" type="slidenum">
              <a:rPr lang="nl-BE"/>
              <a:t>‹#›</a:t>
            </a:fld>
            <a:endParaRPr/>
          </a:p>
        </p:txBody>
      </p:sp>
      <p:pic>
        <p:nvPicPr>
          <p:cNvPr id="125" name="Google Shape;125;g23dfafafbc2_0_0"/>
          <p:cNvPicPr preferRelativeResize="0"/>
          <p:nvPr/>
        </p:nvPicPr>
        <p:blipFill rotWithShape="1">
          <a:blip r:embed="rId4">
            <a:alphaModFix amt="50000"/>
          </a:blip>
          <a:srcRect b="40337" l="0" r="0" t="0"/>
          <a:stretch/>
        </p:blipFill>
        <p:spPr>
          <a:xfrm>
            <a:off x="2742690" y="3332088"/>
            <a:ext cx="5909627" cy="3525924"/>
          </a:xfrm>
          <a:prstGeom prst="rect">
            <a:avLst/>
          </a:prstGeom>
          <a:noFill/>
          <a:ln>
            <a:noFill/>
          </a:ln>
        </p:spPr>
      </p:pic>
      <p:sp>
        <p:nvSpPr>
          <p:cNvPr id="126" name="Google Shape;126;g23dfafafbc2_0_0"/>
          <p:cNvSpPr txBox="1"/>
          <p:nvPr>
            <p:ph type="title"/>
          </p:nvPr>
        </p:nvSpPr>
        <p:spPr>
          <a:xfrm>
            <a:off x="539750" y="4724850"/>
            <a:ext cx="10620300" cy="998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Schoolbook"/>
              <a:buNone/>
            </a:pPr>
            <a:r>
              <a:rPr lang="nl-BE">
                <a:solidFill>
                  <a:schemeClr val="lt1"/>
                </a:solidFill>
              </a:rPr>
              <a:t>Tecoloy element</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Weergave">
  <a:themeElements>
    <a:clrScheme name="Weergave">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2022-06-21T14:56:39Z</dcterms:created>
  <dc:creator>joris geerts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0x01010036A8B65EEE25E74E98B62C767D9702D1</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